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257" r:id="rId3"/>
    <p:sldId id="267" r:id="rId4"/>
    <p:sldId id="284" r:id="rId5"/>
    <p:sldId id="292" r:id="rId6"/>
    <p:sldId id="268" r:id="rId7"/>
    <p:sldId id="310" r:id="rId8"/>
    <p:sldId id="260" r:id="rId9"/>
    <p:sldId id="261" r:id="rId10"/>
    <p:sldId id="262" r:id="rId11"/>
    <p:sldId id="258" r:id="rId12"/>
    <p:sldId id="309" r:id="rId13"/>
    <p:sldId id="312" r:id="rId14"/>
    <p:sldId id="263" r:id="rId15"/>
    <p:sldId id="313" r:id="rId16"/>
    <p:sldId id="314" r:id="rId17"/>
    <p:sldId id="272" r:id="rId18"/>
    <p:sldId id="276" r:id="rId19"/>
    <p:sldId id="277" r:id="rId20"/>
    <p:sldId id="278" r:id="rId21"/>
    <p:sldId id="264" r:id="rId22"/>
    <p:sldId id="273" r:id="rId23"/>
    <p:sldId id="274" r:id="rId24"/>
    <p:sldId id="275" r:id="rId25"/>
    <p:sldId id="283" r:id="rId26"/>
    <p:sldId id="279" r:id="rId27"/>
    <p:sldId id="269" r:id="rId28"/>
    <p:sldId id="281" r:id="rId29"/>
    <p:sldId id="291" r:id="rId30"/>
    <p:sldId id="282" r:id="rId31"/>
    <p:sldId id="280" r:id="rId32"/>
    <p:sldId id="290" r:id="rId33"/>
    <p:sldId id="289" r:id="rId34"/>
    <p:sldId id="293" r:id="rId35"/>
    <p:sldId id="296" r:id="rId36"/>
    <p:sldId id="297" r:id="rId37"/>
    <p:sldId id="298" r:id="rId38"/>
    <p:sldId id="299" r:id="rId39"/>
    <p:sldId id="300" r:id="rId40"/>
    <p:sldId id="295" r:id="rId41"/>
    <p:sldId id="301" r:id="rId42"/>
    <p:sldId id="302" r:id="rId43"/>
    <p:sldId id="305" r:id="rId44"/>
    <p:sldId id="303" r:id="rId45"/>
    <p:sldId id="307" r:id="rId46"/>
    <p:sldId id="306" r:id="rId47"/>
    <p:sldId id="315" r:id="rId48"/>
    <p:sldId id="304" r:id="rId49"/>
    <p:sldId id="316" r:id="rId50"/>
    <p:sldId id="308" r:id="rId51"/>
  </p:sldIdLst>
  <p:sldSz cx="9144000" cy="5143500" type="screen16x9"/>
  <p:notesSz cx="6858000" cy="9144000"/>
  <p:embeddedFontLst>
    <p:embeddedFont>
      <p:font typeface="PT Sans" panose="020B0604020202020204" charset="-52"/>
      <p:regular r:id="rId53"/>
      <p:bold r:id="rId54"/>
      <p:italic r:id="rId55"/>
      <p:boldItalic r:id="rId56"/>
    </p:embeddedFont>
    <p:embeddedFont>
      <p:font typeface="Roboto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F71D4AEF-F63E-42CD-85D3-DEB1FACC0FF8}">
          <p14:sldIdLst>
            <p14:sldId id="256"/>
            <p14:sldId id="257"/>
            <p14:sldId id="267"/>
            <p14:sldId id="284"/>
            <p14:sldId id="292"/>
            <p14:sldId id="268"/>
            <p14:sldId id="310"/>
            <p14:sldId id="260"/>
            <p14:sldId id="261"/>
            <p14:sldId id="262"/>
            <p14:sldId id="258"/>
            <p14:sldId id="309"/>
            <p14:sldId id="312"/>
            <p14:sldId id="263"/>
            <p14:sldId id="313"/>
            <p14:sldId id="314"/>
            <p14:sldId id="272"/>
            <p14:sldId id="276"/>
            <p14:sldId id="277"/>
            <p14:sldId id="278"/>
            <p14:sldId id="264"/>
            <p14:sldId id="273"/>
            <p14:sldId id="274"/>
            <p14:sldId id="275"/>
            <p14:sldId id="283"/>
            <p14:sldId id="279"/>
            <p14:sldId id="269"/>
            <p14:sldId id="281"/>
            <p14:sldId id="291"/>
            <p14:sldId id="282"/>
            <p14:sldId id="280"/>
            <p14:sldId id="290"/>
            <p14:sldId id="289"/>
            <p14:sldId id="293"/>
            <p14:sldId id="296"/>
            <p14:sldId id="297"/>
            <p14:sldId id="298"/>
            <p14:sldId id="299"/>
            <p14:sldId id="300"/>
            <p14:sldId id="295"/>
            <p14:sldId id="301"/>
            <p14:sldId id="302"/>
            <p14:sldId id="305"/>
            <p14:sldId id="303"/>
            <p14:sldId id="307"/>
            <p14:sldId id="306"/>
            <p14:sldId id="315"/>
            <p14:sldId id="304"/>
            <p14:sldId id="316"/>
            <p14:sldId id="308"/>
          </p14:sldIdLst>
        </p14:section>
        <p14:section name="Раздел без заголовка" id="{475234BF-A75F-47F7-86F4-DED675BE602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дьзователь" initials="п" lastIdx="1" clrIdx="0">
    <p:extLst>
      <p:ext uri="{19B8F6BF-5375-455C-9EA6-DF929625EA0E}">
        <p15:presenceInfo xmlns:p15="http://schemas.microsoft.com/office/powerpoint/2012/main" userId="1bf02654153422f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5332" autoAdjust="0"/>
  </p:normalViewPr>
  <p:slideViewPr>
    <p:cSldViewPr snapToGrid="0">
      <p:cViewPr>
        <p:scale>
          <a:sx n="66" d="100"/>
          <a:sy n="66" d="100"/>
        </p:scale>
        <p:origin x="1978" y="79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0b0dc6ea6_6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0b0dc6ea6_6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0fb323eb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0fb323eb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0b0dc6ea6_6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0b0dc6ea6_6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fb323eb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fb323eb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0fb323eb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0fb323eb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0b0dc6ea6_6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0b0dc6ea6_6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0b0dc6ea6_6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0b0dc6ea6_6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0b0dc6ea6_6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0b0dc6ea6_6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0b0dc6ea6_6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0b0dc6ea6_6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0b0dc6ea6_6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0b0dc6ea6_6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0b0dc6ea6_6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0b0dc6ea6_6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Довольно часто возникает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необходимость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создания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официальных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документов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Видов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документов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существует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очень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много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например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заявления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договоры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акты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отчёты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прочее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Большинство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этих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документов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имеют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чётко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определённую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или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даже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стандартизованную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структуру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поэтому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зачастую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нет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нужды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формировать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их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с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нуля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Достаточно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один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раз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создать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шаблон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документа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а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затем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лишь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наполнять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его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необходимыми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данными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ru-RU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Информационная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система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«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ОкиДоки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» –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система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автоматизации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документооборота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позволит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пользователям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выбранному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шаблону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получать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готовые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документы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заполняя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при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этом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только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содержательные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данные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ru-RU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Программа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предназначена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пользователей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работающих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с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документами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в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различных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сферах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деятельности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например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сфера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услуг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образования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различные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сферы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деятельности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небольших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компании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или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ИП.</a:t>
            </a:r>
            <a:endParaRPr lang="ru-RU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09a4c0af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509a4c0af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0fb323eb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0fb323eb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0b0dc6ea6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50b0dc6ea6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0b0dc6ea6_6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0b0dc6ea6_6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0b0dc6ea6_6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0b0dc6ea6_6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0b0dc6ea6_6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50b0dc6ea6_6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0b0dc6ea6_6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50b0dc6ea6_6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0b0dc6ea6_6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0b0dc6ea6_6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0b0dc6ea6_6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0b0dc6ea6_6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403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knplvaa.youtrack.cloud/projects/7c94e8b0-45c2-49f8-a400-90b043d3ad58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teamdevm/teamwork-positive" TargetMode="External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6611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Отчет </a:t>
            </a:r>
            <a:r>
              <a:rPr lang="en" sz="4200" dirty="0" smtClean="0"/>
              <a:t>по</a:t>
            </a:r>
            <a:r>
              <a:rPr lang="ru-RU" sz="4200" dirty="0" smtClean="0"/>
              <a:t> проекту</a:t>
            </a:r>
            <a:endParaRPr sz="42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Группа Позитив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subTitle" idx="1"/>
          </p:nvPr>
        </p:nvSpPr>
        <p:spPr>
          <a:xfrm>
            <a:off x="331435" y="158895"/>
            <a:ext cx="8520600" cy="4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800" b="1" dirty="0">
                <a:solidFill>
                  <a:schemeClr val="dk1"/>
                </a:solidFill>
              </a:rPr>
              <a:t>Условия эксплуатации</a:t>
            </a:r>
            <a:endParaRPr sz="4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1"/>
                </a:solidFill>
              </a:rPr>
              <a:t>Система должна использоваться на ПК в Операционных системах Windows и Linux</a:t>
            </a:r>
            <a:endParaRPr sz="4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dk1"/>
                </a:solidFill>
              </a:rPr>
              <a:t>Требования к графическому пользовательскому интерфейсу</a:t>
            </a:r>
            <a:endParaRPr sz="4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1"/>
                </a:solidFill>
              </a:rPr>
              <a:t>Программа должна обеспечивать взаимодействие с пользователем посредством графического пользовательского интерфейса (GUI). Для создания GUI требуется использовать фреймворк Avalonia UI для удовлетворения требования к кроссплатформенности.</a:t>
            </a:r>
            <a:endParaRPr sz="4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dk1"/>
                </a:solidFill>
              </a:rPr>
              <a:t>Функциональные требования к графическому интерфейсу</a:t>
            </a:r>
            <a:endParaRPr sz="4800" b="1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4800" dirty="0">
                <a:solidFill>
                  <a:schemeClr val="dk1"/>
                </a:solidFill>
              </a:rPr>
              <a:t>Отображение базы данных шаблонов в виде древовидной структуры</a:t>
            </a:r>
            <a:endParaRPr sz="4800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4800" dirty="0">
                <a:solidFill>
                  <a:schemeClr val="dk1"/>
                </a:solidFill>
              </a:rPr>
              <a:t>Предпросмотр документа при заполнении</a:t>
            </a:r>
            <a:endParaRPr sz="4800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4800" dirty="0">
                <a:solidFill>
                  <a:schemeClr val="dk1"/>
                </a:solidFill>
              </a:rPr>
              <a:t>Использование исключительно панелей инструментов для навигации</a:t>
            </a:r>
            <a:endParaRPr sz="4800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4800" dirty="0">
                <a:solidFill>
                  <a:schemeClr val="dk1"/>
                </a:solidFill>
              </a:rPr>
              <a:t>Интерфейс заполнения шаблона в виде экранной формы</a:t>
            </a:r>
            <a:endParaRPr sz="4800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4800" dirty="0">
                <a:solidFill>
                  <a:schemeClr val="dk1"/>
                </a:solidFill>
              </a:rPr>
              <a:t>В пакетном режиме предусмотрена возможность перехода от одного экземпляра к другому</a:t>
            </a:r>
            <a:endParaRPr sz="4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dk1"/>
                </a:solidFill>
              </a:rPr>
              <a:t>Требования к исходным кодам и языкам программирования</a:t>
            </a:r>
            <a:endParaRPr sz="4800" b="1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00" dirty="0">
                <a:solidFill>
                  <a:schemeClr val="dk1"/>
                </a:solidFill>
              </a:rPr>
              <a:t>Программный код системы должен быть написан на C#.</a:t>
            </a:r>
            <a:endParaRPr sz="4800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00" dirty="0">
                <a:solidFill>
                  <a:schemeClr val="dk1"/>
                </a:solidFill>
              </a:rPr>
              <a:t>Наличие комментариев в программном коде</a:t>
            </a:r>
            <a:endParaRPr sz="4800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00" dirty="0">
                <a:solidFill>
                  <a:schemeClr val="dk1"/>
                </a:solidFill>
              </a:rPr>
              <a:t>Понятные наименования объектов в программном коде</a:t>
            </a:r>
            <a:endParaRPr sz="4800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00" dirty="0">
                <a:solidFill>
                  <a:schemeClr val="dk1"/>
                </a:solidFill>
              </a:rPr>
              <a:t>Трехуровневая модель приложения</a:t>
            </a:r>
            <a:endParaRPr sz="4800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00" dirty="0">
                <a:solidFill>
                  <a:schemeClr val="dk1"/>
                </a:solidFill>
              </a:rPr>
              <a:t>Объектно-ориентированный подход к написанию кода</a:t>
            </a:r>
            <a:endParaRPr sz="4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5765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5765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</a:rPr>
              <a:t>.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311701" y="220674"/>
            <a:ext cx="4483820" cy="4696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/>
            <a:r>
              <a:rPr lang="ru-RU" sz="2000" b="1" dirty="0">
                <a:solidFill>
                  <a:schemeClr val="tx1"/>
                </a:solidFill>
              </a:rPr>
              <a:t>ИТ-технологии для реализации </a:t>
            </a:r>
            <a:r>
              <a:rPr lang="ru-RU" sz="2000" b="1" dirty="0" smtClean="0">
                <a:solidFill>
                  <a:schemeClr val="tx1"/>
                </a:solidFill>
              </a:rPr>
              <a:t>проекта</a:t>
            </a:r>
          </a:p>
          <a:p>
            <a:pPr marL="0" lvl="0" indent="0" algn="l"/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 dirty="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YouTrack - </a:t>
            </a:r>
            <a:r>
              <a:rPr lang="en" sz="1750" u="sng" dirty="0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https://knplvaa.youtrack.cloud/projects/7c94e8b0-45c2-49f8-a400-90b043d3ad58</a:t>
            </a:r>
            <a:r>
              <a:rPr lang="en" sz="1750" dirty="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7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 dirty="0"/>
              <a:t>GitHub - </a:t>
            </a:r>
            <a:r>
              <a:rPr lang="en" sz="1750" u="sng" dirty="0">
                <a:solidFill>
                  <a:schemeClr val="hlink"/>
                </a:solidFill>
                <a:hlinkClick r:id="rId4"/>
              </a:rPr>
              <a:t>https://github.com/teamdevm/teamwork-positive</a:t>
            </a:r>
            <a:r>
              <a:rPr lang="en" sz="1750" dirty="0"/>
              <a:t> </a:t>
            </a:r>
            <a:endParaRPr lang="ru-RU" sz="175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750" dirty="0"/>
          </a:p>
          <a:p>
            <a:pPr marL="0" lvl="0" indent="0" algn="l"/>
            <a:r>
              <a:rPr lang="ru-RU" sz="1750" dirty="0"/>
              <a:t>Язык программирования: С</a:t>
            </a:r>
            <a:r>
              <a:rPr lang="ru-RU" sz="1750" dirty="0" smtClean="0"/>
              <a:t>#.</a:t>
            </a:r>
          </a:p>
          <a:p>
            <a:pPr marL="0" lvl="0" indent="0" algn="l"/>
            <a:endParaRPr lang="ru-RU" sz="1750" dirty="0"/>
          </a:p>
          <a:p>
            <a:pPr marL="0" lvl="0" indent="0" algn="l"/>
            <a:r>
              <a:rPr lang="ru-RU" sz="1750" dirty="0"/>
              <a:t>Используемые библиотеки и Фреймворки: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750" dirty="0" smtClean="0"/>
              <a:t>Avalonia </a:t>
            </a:r>
            <a:r>
              <a:rPr lang="en-US" sz="1750" dirty="0"/>
              <a:t>UI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750" dirty="0" err="1" smtClean="0"/>
              <a:t>Aspose</a:t>
            </a:r>
            <a:r>
              <a:rPr lang="en-US" sz="1750" dirty="0" smtClean="0"/>
              <a:t> </a:t>
            </a:r>
            <a:r>
              <a:rPr lang="en-US" sz="1750" dirty="0"/>
              <a:t>Words for .NET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750" dirty="0" err="1" smtClean="0"/>
              <a:t>LiteDB</a:t>
            </a:r>
            <a:endParaRPr lang="en-US" sz="17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098" name="Picture 2" descr="https://financesonline.com/uploads/2019/08/YouTrack-logo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199" y="421556"/>
            <a:ext cx="3050122" cy="124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ru.wizcase.com/wp-content/uploads/2022/03/GitHub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21" y="2074672"/>
            <a:ext cx="2448560" cy="137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avaloniaui.ru/wp-content/uploads/2022/11/avaloniauinet-1024x512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98" b="1724"/>
          <a:stretch/>
        </p:blipFill>
        <p:spPr bwMode="auto">
          <a:xfrm>
            <a:off x="5135153" y="3857326"/>
            <a:ext cx="3131400" cy="121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6773" y="1669333"/>
            <a:ext cx="1882226" cy="534877"/>
          </a:xfrm>
          <a:prstGeom prst="rect">
            <a:avLst/>
          </a:prstGeom>
        </p:spPr>
      </p:pic>
      <p:pic>
        <p:nvPicPr>
          <p:cNvPr id="4104" name="Picture 8" descr="https://dbdb.io/media/logos/litedb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326" y="2771568"/>
            <a:ext cx="1784986" cy="58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311700" y="309525"/>
            <a:ext cx="8520600" cy="42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 algn="l"/>
            <a:r>
              <a:rPr lang="ru-RU" sz="2000" b="1" dirty="0" smtClean="0">
                <a:solidFill>
                  <a:schemeClr val="tx1"/>
                </a:solidFill>
              </a:rPr>
              <a:t>Выбор </a:t>
            </a:r>
            <a:r>
              <a:rPr lang="ru-RU" sz="2000" b="1" dirty="0">
                <a:solidFill>
                  <a:schemeClr val="tx1"/>
                </a:solidFill>
              </a:rPr>
              <a:t>методологии разработки проекта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1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 smtClean="0"/>
              <a:t>Методология</a:t>
            </a:r>
            <a:r>
              <a:rPr lang="en" sz="1400" b="1" dirty="0"/>
              <a:t>: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Процесс разработки проекта ведется по методологии </a:t>
            </a:r>
            <a:r>
              <a:rPr lang="en" sz="1400" dirty="0" smtClean="0"/>
              <a:t>Скрам</a:t>
            </a:r>
            <a:endParaRPr sz="1400" dirty="0"/>
          </a:p>
          <a:p>
            <a:pPr marL="0" indent="0" algn="l"/>
            <a:r>
              <a:rPr lang="ru-RU" sz="1400" dirty="0"/>
              <a:t>Разработку проекта было решено разделить на четыре спринта длительностью в 1 неделю</a:t>
            </a:r>
            <a:r>
              <a:rPr lang="ru-RU" sz="1400" dirty="0" smtClean="0"/>
              <a:t>.</a:t>
            </a:r>
          </a:p>
          <a:p>
            <a:pPr marL="0" indent="0" algn="l"/>
            <a:endParaRPr lang="ru-RU" sz="1400" dirty="0" smtClean="0"/>
          </a:p>
          <a:p>
            <a:pPr marL="0" indent="0" algn="l"/>
            <a:r>
              <a:rPr lang="ru-RU" sz="1400" dirty="0" smtClean="0"/>
              <a:t>Каждый спринт начинается с составления </a:t>
            </a:r>
            <a:r>
              <a:rPr lang="ru-RU" sz="1400" dirty="0" err="1" smtClean="0"/>
              <a:t>бэклога</a:t>
            </a:r>
            <a:r>
              <a:rPr lang="ru-RU" sz="1400" dirty="0"/>
              <a:t> спринта </a:t>
            </a:r>
            <a:r>
              <a:rPr lang="ru-RU" sz="1400" dirty="0" smtClean="0"/>
              <a:t>-</a:t>
            </a:r>
            <a:r>
              <a:rPr lang="ru-RU" sz="1400" dirty="0"/>
              <a:t> </a:t>
            </a:r>
            <a:r>
              <a:rPr lang="ru-RU" sz="1400" dirty="0" smtClean="0"/>
              <a:t>список </a:t>
            </a:r>
            <a:r>
              <a:rPr lang="ru-RU" sz="1400" dirty="0"/>
              <a:t>задач, которые команда планирует выполнить/протестировать за время спринта</a:t>
            </a:r>
            <a:r>
              <a:rPr lang="ru-RU" sz="1400" dirty="0" smtClean="0"/>
              <a:t>.</a:t>
            </a:r>
          </a:p>
          <a:p>
            <a:pPr marL="0" indent="0" algn="l"/>
            <a:endParaRPr lang="ru-RU" sz="1400" dirty="0" smtClean="0"/>
          </a:p>
          <a:p>
            <a:pPr marL="0" indent="0" algn="l"/>
            <a:r>
              <a:rPr lang="ru-RU" sz="1400" dirty="0"/>
              <a:t>Заканчивается спринт обсуждением полученных результатов, демонстрацией готового продукта – </a:t>
            </a:r>
            <a:r>
              <a:rPr lang="ru-RU" sz="1400" dirty="0" err="1"/>
              <a:t>ревью</a:t>
            </a:r>
            <a:r>
              <a:rPr lang="ru-RU" sz="1400" dirty="0"/>
              <a:t> и анализом причин успехов и неудач спринта – ретроспективой.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Даты спринтов</a:t>
            </a:r>
            <a:r>
              <a:rPr lang="en" sz="1400" b="1" dirty="0" smtClean="0"/>
              <a:t>:</a:t>
            </a:r>
            <a:r>
              <a:rPr lang="ru-RU" sz="1400" b="1" dirty="0" smtClean="0"/>
              <a:t>  </a:t>
            </a:r>
            <a:endParaRPr lang="ru-RU" sz="1400" b="1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Спринт </a:t>
            </a:r>
            <a:r>
              <a:rPr lang="en" sz="1400" dirty="0"/>
              <a:t>1: 02.06-08.06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Спринт 2: 09.06-15.06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Спринт 3: </a:t>
            </a:r>
            <a:r>
              <a:rPr lang="en" sz="1400" dirty="0" smtClean="0"/>
              <a:t>16.06-22.06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C</a:t>
            </a:r>
            <a:r>
              <a:rPr lang="ru-RU" sz="1400" dirty="0" err="1" smtClean="0"/>
              <a:t>принт</a:t>
            </a:r>
            <a:r>
              <a:rPr lang="ru-RU" sz="1400" dirty="0" smtClean="0"/>
              <a:t> 4</a:t>
            </a:r>
            <a:r>
              <a:rPr lang="en-US" sz="1400" dirty="0" smtClean="0"/>
              <a:t>: </a:t>
            </a:r>
            <a:r>
              <a:rPr lang="ru-RU" sz="1400" dirty="0" smtClean="0"/>
              <a:t>23.06-29.06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93635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560" y="172720"/>
            <a:ext cx="8520600" cy="802640"/>
          </a:xfrm>
        </p:spPr>
        <p:txBody>
          <a:bodyPr>
            <a:noAutofit/>
          </a:bodyPr>
          <a:lstStyle/>
          <a:p>
            <a:r>
              <a:rPr lang="ru-RU" sz="2400" b="1" dirty="0" smtClean="0"/>
              <a:t>Спринт 1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endParaRPr lang="ru-RU" sz="2400" b="1" dirty="0"/>
          </a:p>
        </p:txBody>
      </p:sp>
      <p:pic>
        <p:nvPicPr>
          <p:cNvPr id="3" name="Google Shape;61;p14"/>
          <p:cNvPicPr preferRelativeResize="0"/>
          <p:nvPr/>
        </p:nvPicPr>
        <p:blipFill rotWithShape="1">
          <a:blip r:embed="rId2">
            <a:alphaModFix/>
          </a:blip>
          <a:srcRect r="50084"/>
          <a:stretch/>
        </p:blipFill>
        <p:spPr>
          <a:xfrm>
            <a:off x="5132127" y="694266"/>
            <a:ext cx="3437998" cy="19831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-598644" y="895438"/>
            <a:ext cx="4927575" cy="356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2" algn="just">
              <a:lnSpc>
                <a:spcPct val="120000"/>
              </a:lnSpc>
            </a:pPr>
            <a:r>
              <a:rPr lang="ru-RU" sz="1600" b="1" dirty="0" smtClean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Цель спринта</a:t>
            </a:r>
            <a:r>
              <a:rPr lang="en-US" sz="1600" b="1" dirty="0" smtClean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:</a:t>
            </a:r>
          </a:p>
          <a:p>
            <a:pPr marL="1143000" lvl="2" indent="-228600" algn="just">
              <a:lnSpc>
                <a:spcPct val="120000"/>
              </a:lnSpc>
              <a:buFont typeface="Symbol" panose="05050102010706020507" pitchFamily="18" charset="2"/>
              <a:buChar char=""/>
            </a:pPr>
            <a:r>
              <a:rPr lang="ru-RU" dirty="0" smtClean="0">
                <a:latin typeface="+mn-lt"/>
                <a:ea typeface="Times New Roman" panose="02020603050405020304" pitchFamily="18" charset="0"/>
              </a:rPr>
              <a:t>исследовать </a:t>
            </a:r>
            <a:r>
              <a:rPr lang="ru-RU" dirty="0">
                <a:latin typeface="+mn-lt"/>
                <a:ea typeface="Times New Roman" panose="02020603050405020304" pitchFamily="18" charset="0"/>
              </a:rPr>
              <a:t>предметную область документооборота, </a:t>
            </a:r>
            <a:endParaRPr lang="ru-RU" sz="1600" b="1" dirty="0">
              <a:latin typeface="+mn-lt"/>
              <a:ea typeface="Times New Roman" panose="02020603050405020304" pitchFamily="18" charset="0"/>
            </a:endParaRPr>
          </a:p>
          <a:p>
            <a:pPr marL="1143000" lvl="2" indent="-228600" algn="just">
              <a:lnSpc>
                <a:spcPct val="120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n-lt"/>
                <a:ea typeface="Times New Roman" panose="02020603050405020304" pitchFamily="18" charset="0"/>
              </a:rPr>
              <a:t>проанализировать существующие аналоги и потребности пользователей, </a:t>
            </a:r>
            <a:endParaRPr lang="ru-RU" sz="1600" b="1" dirty="0">
              <a:latin typeface="+mn-lt"/>
              <a:ea typeface="Times New Roman" panose="02020603050405020304" pitchFamily="18" charset="0"/>
            </a:endParaRPr>
          </a:p>
          <a:p>
            <a:pPr marL="1143000" lvl="2" indent="-228600" algn="just">
              <a:lnSpc>
                <a:spcPct val="120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n-lt"/>
                <a:ea typeface="Times New Roman" panose="02020603050405020304" pitchFamily="18" charset="0"/>
              </a:rPr>
              <a:t>выявить актуальность проекта, </a:t>
            </a:r>
            <a:endParaRPr lang="ru-RU" sz="1600" b="1" dirty="0">
              <a:latin typeface="+mn-lt"/>
              <a:ea typeface="Times New Roman" panose="02020603050405020304" pitchFamily="18" charset="0"/>
            </a:endParaRPr>
          </a:p>
          <a:p>
            <a:pPr marL="1143000" lvl="2" indent="-228600" algn="just">
              <a:lnSpc>
                <a:spcPct val="120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n-lt"/>
                <a:ea typeface="Times New Roman" panose="02020603050405020304" pitchFamily="18" charset="0"/>
              </a:rPr>
              <a:t>подготовить ТЗ,</a:t>
            </a:r>
            <a:endParaRPr lang="ru-RU" sz="1600" b="1" dirty="0">
              <a:latin typeface="+mn-lt"/>
              <a:ea typeface="Times New Roman" panose="02020603050405020304" pitchFamily="18" charset="0"/>
            </a:endParaRPr>
          </a:p>
          <a:p>
            <a:pPr marL="1143000" lvl="2" indent="-228600" algn="just">
              <a:lnSpc>
                <a:spcPct val="120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n-lt"/>
                <a:ea typeface="Times New Roman" panose="02020603050405020304" pitchFamily="18" charset="0"/>
              </a:rPr>
              <a:t>оценить риски проекта,</a:t>
            </a:r>
            <a:endParaRPr lang="ru-RU" sz="1600" b="1" dirty="0">
              <a:latin typeface="+mn-lt"/>
              <a:ea typeface="Times New Roman" panose="02020603050405020304" pitchFamily="18" charset="0"/>
            </a:endParaRPr>
          </a:p>
          <a:p>
            <a:pPr marL="1143000" lvl="2" indent="-228600" algn="just">
              <a:lnSpc>
                <a:spcPct val="120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n-lt"/>
                <a:ea typeface="Times New Roman" panose="02020603050405020304" pitchFamily="18" charset="0"/>
              </a:rPr>
              <a:t>исходя из требований проекта исследовать возможные ИТ-решения,</a:t>
            </a:r>
            <a:endParaRPr lang="ru-RU" sz="1600" b="1" dirty="0">
              <a:latin typeface="+mn-lt"/>
              <a:ea typeface="Times New Roman" panose="02020603050405020304" pitchFamily="18" charset="0"/>
            </a:endParaRPr>
          </a:p>
          <a:p>
            <a:pPr marL="1143000" lvl="2" indent="-228600" algn="just">
              <a:lnSpc>
                <a:spcPct val="120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n-lt"/>
                <a:ea typeface="Times New Roman" panose="02020603050405020304" pitchFamily="18" charset="0"/>
              </a:rPr>
              <a:t>разработать архитектуру системы, </a:t>
            </a:r>
            <a:endParaRPr lang="ru-RU" sz="1600" b="1" dirty="0">
              <a:latin typeface="+mn-lt"/>
              <a:ea typeface="Times New Roman" panose="02020603050405020304" pitchFamily="18" charset="0"/>
            </a:endParaRPr>
          </a:p>
          <a:p>
            <a:pPr marL="1143000" lvl="2" indent="-228600" algn="just">
              <a:lnSpc>
                <a:spcPct val="120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n-lt"/>
                <a:ea typeface="Times New Roman" panose="02020603050405020304" pitchFamily="18" charset="0"/>
              </a:rPr>
              <a:t>подготовить прототип интерфейса</a:t>
            </a:r>
            <a:r>
              <a:rPr lang="en-US" dirty="0">
                <a:latin typeface="+mn-lt"/>
                <a:ea typeface="Times New Roman" panose="02020603050405020304" pitchFamily="18" charset="0"/>
              </a:rPr>
              <a:t>,</a:t>
            </a:r>
            <a:endParaRPr lang="ru-RU" sz="1600" b="1" dirty="0">
              <a:latin typeface="+mn-lt"/>
              <a:ea typeface="Times New Roman" panose="02020603050405020304" pitchFamily="18" charset="0"/>
            </a:endParaRPr>
          </a:p>
          <a:p>
            <a:pPr marL="1143000" lvl="2" indent="-228600">
              <a:lnSpc>
                <a:spcPct val="120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n-lt"/>
                <a:ea typeface="Times New Roman" panose="02020603050405020304" pitchFamily="18" charset="0"/>
              </a:rPr>
              <a:t>подготовить шаблоны документов.</a:t>
            </a:r>
            <a:endParaRPr lang="ru-RU" sz="1600" b="1" dirty="0">
              <a:latin typeface="+mn-lt"/>
              <a:ea typeface="Times New Roman" panose="02020603050405020304" pitchFamily="18" charset="0"/>
            </a:endParaRPr>
          </a:p>
        </p:txBody>
      </p:sp>
      <p:pic>
        <p:nvPicPr>
          <p:cNvPr id="5122" name="Picture 2" descr="https://scrumorg-website-prod.s3.amazonaws.com/drupal/inline-images/1_r2wVsnZ9c8nqNLv5UxGRC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8" t="7056" r="9468" b="16476"/>
          <a:stretch/>
        </p:blipFill>
        <p:spPr bwMode="auto">
          <a:xfrm>
            <a:off x="4502551" y="2592729"/>
            <a:ext cx="4676173" cy="255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49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348775" y="194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err="1" smtClean="0"/>
              <a:t>Бэклог</a:t>
            </a:r>
            <a:r>
              <a:rPr lang="en" sz="2000" dirty="0" smtClean="0"/>
              <a:t> </a:t>
            </a:r>
            <a:r>
              <a:rPr lang="en" sz="2000" dirty="0"/>
              <a:t>Спринт 1:</a:t>
            </a:r>
            <a:endParaRPr sz="2000" dirty="0"/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1"/>
          </p:nvPr>
        </p:nvSpPr>
        <p:spPr>
          <a:xfrm>
            <a:off x="272230" y="626726"/>
            <a:ext cx="8520600" cy="4516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lvl="0" indent="-301747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-"/>
            </a:pPr>
            <a:r>
              <a:rPr lang="ru-RU" sz="4607" dirty="0" smtClean="0">
                <a:solidFill>
                  <a:srgbClr val="FF0000"/>
                </a:solidFill>
              </a:rPr>
              <a:t>Настроить сервисы для управления проектом</a:t>
            </a:r>
          </a:p>
          <a:p>
            <a:pPr marL="457200" lvl="0" indent="-301747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-"/>
            </a:pPr>
            <a:r>
              <a:rPr lang="en" sz="4607" dirty="0" smtClean="0">
                <a:solidFill>
                  <a:srgbClr val="FF0000"/>
                </a:solidFill>
              </a:rPr>
              <a:t>Анализ </a:t>
            </a:r>
            <a:r>
              <a:rPr lang="en" sz="4607" dirty="0">
                <a:solidFill>
                  <a:srgbClr val="FF0000"/>
                </a:solidFill>
              </a:rPr>
              <a:t>рынка и потребностей пользователя</a:t>
            </a:r>
            <a:endParaRPr sz="4607" dirty="0">
              <a:solidFill>
                <a:srgbClr val="FF0000"/>
              </a:solidFill>
            </a:endParaRPr>
          </a:p>
          <a:p>
            <a:pPr marL="457200" lvl="0" indent="-301747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-"/>
            </a:pPr>
            <a:r>
              <a:rPr lang="en" sz="4607" dirty="0">
                <a:solidFill>
                  <a:srgbClr val="FF0000"/>
                </a:solidFill>
              </a:rPr>
              <a:t>Разработка ТЗ</a:t>
            </a:r>
            <a:endParaRPr sz="4607" dirty="0">
              <a:solidFill>
                <a:srgbClr val="FF0000"/>
              </a:solidFill>
            </a:endParaRPr>
          </a:p>
          <a:p>
            <a:pPr marL="457200" lvl="0" indent="-301747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-"/>
            </a:pPr>
            <a:r>
              <a:rPr lang="en" sz="4607" dirty="0">
                <a:solidFill>
                  <a:srgbClr val="FF0000"/>
                </a:solidFill>
              </a:rPr>
              <a:t>Анализ рисков</a:t>
            </a:r>
            <a:endParaRPr sz="4607" dirty="0">
              <a:solidFill>
                <a:srgbClr val="FF0000"/>
              </a:solidFill>
            </a:endParaRPr>
          </a:p>
          <a:p>
            <a:pPr marL="457200" lvl="0" indent="-301747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-"/>
            </a:pPr>
            <a:r>
              <a:rPr lang="en" sz="4607" dirty="0">
                <a:solidFill>
                  <a:srgbClr val="FF0000"/>
                </a:solidFill>
              </a:rPr>
              <a:t>Архитектектура системы</a:t>
            </a:r>
            <a:r>
              <a:rPr lang="en" sz="4607" dirty="0" smtClean="0">
                <a:solidFill>
                  <a:srgbClr val="FF0000"/>
                </a:solidFill>
              </a:rPr>
              <a:t>:</a:t>
            </a:r>
            <a:endParaRPr lang="ru-RU" sz="4607" dirty="0" smtClean="0">
              <a:solidFill>
                <a:srgbClr val="FF0000"/>
              </a:solidFill>
            </a:endParaRPr>
          </a:p>
          <a:p>
            <a:pPr lvl="1" indent="-301747">
              <a:buClr>
                <a:srgbClr val="FF0000"/>
              </a:buClr>
              <a:buSzPct val="100000"/>
              <a:buChar char="-"/>
            </a:pPr>
            <a:r>
              <a:rPr lang="ru-RU" sz="4207" dirty="0" smtClean="0">
                <a:solidFill>
                  <a:schemeClr val="accent1">
                    <a:lumMod val="75000"/>
                  </a:schemeClr>
                </a:solidFill>
              </a:rPr>
              <a:t>Исследование возможных ИТ-решений</a:t>
            </a:r>
            <a:endParaRPr sz="4207" dirty="0">
              <a:solidFill>
                <a:schemeClr val="accent1">
                  <a:lumMod val="75000"/>
                </a:schemeClr>
              </a:solidFill>
            </a:endParaRPr>
          </a:p>
          <a:p>
            <a:pPr marL="914400" lvl="1" indent="-30174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9506"/>
              <a:buChar char="-"/>
            </a:pPr>
            <a:r>
              <a:rPr lang="en" sz="4207" dirty="0">
                <a:solidFill>
                  <a:schemeClr val="accent1">
                    <a:lumMod val="75000"/>
                  </a:schemeClr>
                </a:solidFill>
              </a:rPr>
              <a:t>Разработка диаграммы прецедентов</a:t>
            </a:r>
            <a:endParaRPr sz="4207" dirty="0">
              <a:solidFill>
                <a:schemeClr val="accent1">
                  <a:lumMod val="75000"/>
                </a:schemeClr>
              </a:solidFill>
            </a:endParaRPr>
          </a:p>
          <a:p>
            <a:pPr marL="914400" lvl="1" indent="-295397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Char char="-"/>
            </a:pPr>
            <a:r>
              <a:rPr lang="en" sz="4207" dirty="0">
                <a:solidFill>
                  <a:schemeClr val="accent1">
                    <a:lumMod val="75000"/>
                  </a:schemeClr>
                </a:solidFill>
              </a:rPr>
              <a:t>Подготовка структуры шаблонов документов:</a:t>
            </a:r>
            <a:endParaRPr sz="4207" dirty="0">
              <a:solidFill>
                <a:schemeClr val="accent1">
                  <a:lumMod val="75000"/>
                </a:schemeClr>
              </a:solidFill>
            </a:endParaRPr>
          </a:p>
          <a:p>
            <a:pPr marL="1371600" lvl="2" indent="-295397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-"/>
            </a:pPr>
            <a:r>
              <a:rPr lang="en" sz="4207" dirty="0">
                <a:solidFill>
                  <a:srgbClr val="6AA84F"/>
                </a:solidFill>
              </a:rPr>
              <a:t>Подготовить образцы документов в формате docx:</a:t>
            </a:r>
            <a:endParaRPr sz="4207" dirty="0">
              <a:solidFill>
                <a:srgbClr val="6AA84F"/>
              </a:solidFill>
            </a:endParaRPr>
          </a:p>
          <a:p>
            <a:pPr marL="1828800" lvl="3" indent="-2953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4207" dirty="0"/>
              <a:t>Подготовить шаблоны информационных документов</a:t>
            </a:r>
            <a:endParaRPr sz="4207" dirty="0"/>
          </a:p>
          <a:p>
            <a:pPr marL="1828800" lvl="3" indent="-2953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4207" dirty="0"/>
              <a:t>Подготовить шаблоны распорядительных документов</a:t>
            </a:r>
            <a:endParaRPr sz="4207" dirty="0"/>
          </a:p>
          <a:p>
            <a:pPr marL="1828800" lvl="3" indent="-2953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4207" dirty="0"/>
              <a:t>Подготовить шаблоны организационных документов</a:t>
            </a:r>
            <a:endParaRPr sz="4207" dirty="0"/>
          </a:p>
          <a:p>
            <a:pPr marL="1828800" lvl="3" indent="-2953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4207" dirty="0"/>
              <a:t>Подготовить шаблоны договорных документов</a:t>
            </a:r>
            <a:endParaRPr sz="4207" dirty="0"/>
          </a:p>
          <a:p>
            <a:pPr marL="1371600" lvl="2" indent="-295397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-"/>
            </a:pPr>
            <a:r>
              <a:rPr lang="en" sz="4207" dirty="0">
                <a:solidFill>
                  <a:srgbClr val="6AA84F"/>
                </a:solidFill>
              </a:rPr>
              <a:t>Подготовить структуру репозитория шаблонов</a:t>
            </a:r>
            <a:endParaRPr sz="4207" dirty="0">
              <a:solidFill>
                <a:srgbClr val="6AA84F"/>
              </a:solidFill>
            </a:endParaRPr>
          </a:p>
          <a:p>
            <a:pPr marL="1828800" lvl="3" indent="-2953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4207" dirty="0"/>
              <a:t>Структура информационных документов в формате xml</a:t>
            </a:r>
            <a:endParaRPr sz="4207" dirty="0"/>
          </a:p>
          <a:p>
            <a:pPr marL="1828800" lvl="3" indent="-2953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4207" dirty="0"/>
              <a:t>Структура распорядительных  документов в формате xml</a:t>
            </a:r>
            <a:endParaRPr sz="4207" dirty="0"/>
          </a:p>
          <a:p>
            <a:pPr marL="1828800" lvl="3" indent="-2953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4207" dirty="0"/>
              <a:t>Структура организационных документов в формате xml</a:t>
            </a:r>
            <a:endParaRPr sz="4207" dirty="0"/>
          </a:p>
          <a:p>
            <a:pPr marL="1828800" lvl="3" indent="-2953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4207" dirty="0"/>
              <a:t>Структура договорных документов в формате xml</a:t>
            </a:r>
            <a:endParaRPr sz="4207" dirty="0">
              <a:solidFill>
                <a:srgbClr val="0000FF"/>
              </a:solidFill>
            </a:endParaRPr>
          </a:p>
          <a:p>
            <a:pPr marL="914400" lvl="1" indent="-295397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Char char="-"/>
            </a:pPr>
            <a:r>
              <a:rPr lang="en" sz="4207" dirty="0">
                <a:solidFill>
                  <a:srgbClr val="0000FF"/>
                </a:solidFill>
              </a:rPr>
              <a:t>Разработка функции создания документа по заданному </a:t>
            </a:r>
            <a:r>
              <a:rPr lang="en" sz="4207" dirty="0" smtClean="0">
                <a:solidFill>
                  <a:srgbClr val="0000FF"/>
                </a:solidFill>
              </a:rPr>
              <a:t>шаблону</a:t>
            </a:r>
            <a:endParaRPr lang="ru-RU" sz="4207" dirty="0" smtClean="0">
              <a:solidFill>
                <a:srgbClr val="0000FF"/>
              </a:solidFill>
            </a:endParaRPr>
          </a:p>
          <a:p>
            <a:pPr lvl="2" indent="-295397"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rgbClr val="92D050"/>
                </a:solidFill>
              </a:rPr>
              <a:t>Тестирование функции</a:t>
            </a:r>
            <a:endParaRPr sz="4207" dirty="0">
              <a:solidFill>
                <a:srgbClr val="92D050"/>
              </a:solidFill>
            </a:endParaRPr>
          </a:p>
          <a:p>
            <a:pPr marL="457200" lvl="0" indent="-301747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-"/>
            </a:pPr>
            <a:r>
              <a:rPr lang="en" sz="4607" dirty="0">
                <a:solidFill>
                  <a:srgbClr val="FF0000"/>
                </a:solidFill>
              </a:rPr>
              <a:t>Прототип интерфейса:</a:t>
            </a:r>
            <a:endParaRPr sz="4607" dirty="0">
              <a:solidFill>
                <a:srgbClr val="FF0000"/>
              </a:solidFill>
            </a:endParaRPr>
          </a:p>
          <a:p>
            <a:pPr marL="914400" lvl="1" indent="-295397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Char char="-"/>
            </a:pPr>
            <a:r>
              <a:rPr lang="en" sz="4207" dirty="0">
                <a:solidFill>
                  <a:srgbClr val="0000FF"/>
                </a:solidFill>
              </a:rPr>
              <a:t>Редактор шаблона в прототипе</a:t>
            </a:r>
            <a:endParaRPr sz="4207" dirty="0">
              <a:solidFill>
                <a:srgbClr val="0000FF"/>
              </a:solidFill>
            </a:endParaRPr>
          </a:p>
          <a:p>
            <a:pPr marL="914400" lvl="1" indent="-295397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Char char="-"/>
            </a:pPr>
            <a:r>
              <a:rPr lang="en" sz="4207" dirty="0">
                <a:solidFill>
                  <a:srgbClr val="0000FF"/>
                </a:solidFill>
              </a:rPr>
              <a:t>Описание шаблонов в прототие</a:t>
            </a:r>
            <a:endParaRPr sz="4207" dirty="0">
              <a:solidFill>
                <a:srgbClr val="0000FF"/>
              </a:solidFill>
            </a:endParaRPr>
          </a:p>
          <a:p>
            <a:pPr marL="914400" lvl="1" indent="-295397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Char char="-"/>
            </a:pPr>
            <a:r>
              <a:rPr lang="en" sz="4207" dirty="0">
                <a:solidFill>
                  <a:srgbClr val="0000FF"/>
                </a:solidFill>
              </a:rPr>
              <a:t>Настройки меню в прототипе</a:t>
            </a:r>
            <a:endParaRPr sz="4207" dirty="0">
              <a:solidFill>
                <a:srgbClr val="0000FF"/>
              </a:solidFill>
            </a:endParaRPr>
          </a:p>
          <a:p>
            <a:pPr marL="914400" lvl="1" indent="-295397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Char char="-"/>
            </a:pPr>
            <a:r>
              <a:rPr lang="en" sz="4207" dirty="0">
                <a:solidFill>
                  <a:srgbClr val="0000FF"/>
                </a:solidFill>
              </a:rPr>
              <a:t>Формат иконок</a:t>
            </a:r>
            <a:endParaRPr sz="4607" dirty="0">
              <a:solidFill>
                <a:srgbClr val="FF0000"/>
              </a:solidFill>
            </a:endParaRPr>
          </a:p>
          <a:p>
            <a:pPr marL="457200" lvl="0" indent="-301747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-"/>
            </a:pPr>
            <a:r>
              <a:rPr lang="en" sz="4607" dirty="0">
                <a:solidFill>
                  <a:srgbClr val="FF0000"/>
                </a:solidFill>
              </a:rPr>
              <a:t>Ретроспектива спринта</a:t>
            </a:r>
            <a:endParaRPr sz="4607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807"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		</a:t>
            </a:r>
            <a:endParaRPr dirty="0"/>
          </a:p>
          <a:p>
            <a:pPr marL="914400" lvl="1" indent="-250825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9006" y="101426"/>
            <a:ext cx="8520600" cy="844105"/>
          </a:xfrm>
        </p:spPr>
        <p:txBody>
          <a:bodyPr>
            <a:noAutofit/>
          </a:bodyPr>
          <a:lstStyle/>
          <a:p>
            <a:pPr lvl="0"/>
            <a:r>
              <a:rPr lang="ru-RU" sz="2400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Построение диаграммы прецедентов</a:t>
            </a:r>
            <a:br>
              <a:rPr lang="ru-RU" sz="2400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</a:br>
            <a:endParaRPr lang="ru-RU" sz="2400" dirty="0"/>
          </a:p>
        </p:txBody>
      </p:sp>
      <p:pic>
        <p:nvPicPr>
          <p:cNvPr id="4" name="Google Shape;10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26512" y="738588"/>
            <a:ext cx="3622876" cy="4111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8193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2789" y="213531"/>
            <a:ext cx="8520600" cy="572700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Первоначальный прототип интерфейса</a:t>
            </a:r>
            <a:endParaRPr lang="ru-RU" sz="24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002004"/>
            <a:ext cx="4195565" cy="3264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609" y="1002004"/>
            <a:ext cx="4244012" cy="3264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8143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title"/>
          </p:nvPr>
        </p:nvSpPr>
        <p:spPr>
          <a:xfrm>
            <a:off x="311700" y="65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Примеры шаблонов документов:</a:t>
            </a:r>
            <a:endParaRPr sz="1920"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25" y="462250"/>
            <a:ext cx="3918610" cy="45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375" y="325487"/>
            <a:ext cx="4053325" cy="4718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title"/>
          </p:nvPr>
        </p:nvSpPr>
        <p:spPr>
          <a:xfrm>
            <a:off x="237575" y="92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Анализ рисков проекта:</a:t>
            </a:r>
            <a:endParaRPr sz="222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75" y="665575"/>
            <a:ext cx="8723625" cy="41300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33" y="882758"/>
            <a:ext cx="8539867" cy="33091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276976" y="276924"/>
            <a:ext cx="4758011" cy="48665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 smtClean="0">
                <a:solidFill>
                  <a:schemeClr val="tx1"/>
                </a:solidFill>
              </a:rPr>
              <a:t>Выбор темы проекта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ru-RU" sz="1800" b="1" dirty="0" smtClean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 smtClean="0"/>
              <a:t>Тема проекта:</a:t>
            </a:r>
            <a:endParaRPr sz="1400" b="1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/>
              <a:t>Проектирование </a:t>
            </a:r>
            <a:r>
              <a:rPr lang="en" sz="1500" dirty="0"/>
              <a:t>и создание системы автоматизации </a:t>
            </a:r>
            <a:r>
              <a:rPr lang="en" sz="1500" dirty="0" smtClean="0"/>
              <a:t>документообразования</a:t>
            </a:r>
            <a:endParaRPr lang="ru-RU" sz="15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500" dirty="0" smtClean="0"/>
          </a:p>
          <a:p>
            <a:pPr marL="0" indent="0" algn="l"/>
            <a:r>
              <a:rPr lang="en-US" sz="1500" dirty="0">
                <a:solidFill>
                  <a:schemeClr val="bg2"/>
                </a:solidFill>
              </a:rPr>
              <a:t>Довольно часто возникает </a:t>
            </a:r>
            <a:r>
              <a:rPr lang="en-US" sz="1500" dirty="0" err="1">
                <a:solidFill>
                  <a:schemeClr val="bg2"/>
                </a:solidFill>
              </a:rPr>
              <a:t>необходимость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создания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официальных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документов</a:t>
            </a:r>
            <a:r>
              <a:rPr lang="en-US" sz="1500" dirty="0">
                <a:solidFill>
                  <a:schemeClr val="bg2"/>
                </a:solidFill>
              </a:rPr>
              <a:t>. </a:t>
            </a:r>
            <a:r>
              <a:rPr lang="en-US" sz="1500" dirty="0" err="1">
                <a:solidFill>
                  <a:schemeClr val="bg2"/>
                </a:solidFill>
              </a:rPr>
              <a:t>Видов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документов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существует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очень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много</a:t>
            </a:r>
            <a:r>
              <a:rPr lang="en-US" sz="1500" dirty="0">
                <a:solidFill>
                  <a:schemeClr val="bg2"/>
                </a:solidFill>
              </a:rPr>
              <a:t>, </a:t>
            </a:r>
            <a:r>
              <a:rPr lang="en-US" sz="1500" dirty="0" err="1">
                <a:solidFill>
                  <a:schemeClr val="bg2"/>
                </a:solidFill>
              </a:rPr>
              <a:t>например</a:t>
            </a:r>
            <a:r>
              <a:rPr lang="en-US" sz="1500" dirty="0">
                <a:solidFill>
                  <a:schemeClr val="bg2"/>
                </a:solidFill>
              </a:rPr>
              <a:t>, </a:t>
            </a:r>
            <a:r>
              <a:rPr lang="en-US" sz="1500" dirty="0" err="1">
                <a:solidFill>
                  <a:schemeClr val="bg2"/>
                </a:solidFill>
              </a:rPr>
              <a:t>заявления</a:t>
            </a:r>
            <a:r>
              <a:rPr lang="en-US" sz="1500" dirty="0">
                <a:solidFill>
                  <a:schemeClr val="bg2"/>
                </a:solidFill>
              </a:rPr>
              <a:t>, </a:t>
            </a:r>
            <a:r>
              <a:rPr lang="en-US" sz="1500" dirty="0" err="1">
                <a:solidFill>
                  <a:schemeClr val="bg2"/>
                </a:solidFill>
              </a:rPr>
              <a:t>договоры</a:t>
            </a:r>
            <a:r>
              <a:rPr lang="en-US" sz="1500" dirty="0">
                <a:solidFill>
                  <a:schemeClr val="bg2"/>
                </a:solidFill>
              </a:rPr>
              <a:t>, </a:t>
            </a:r>
            <a:r>
              <a:rPr lang="en-US" sz="1500" dirty="0" err="1">
                <a:solidFill>
                  <a:schemeClr val="bg2"/>
                </a:solidFill>
              </a:rPr>
              <a:t>акты</a:t>
            </a:r>
            <a:r>
              <a:rPr lang="en-US" sz="1500" dirty="0">
                <a:solidFill>
                  <a:schemeClr val="bg2"/>
                </a:solidFill>
              </a:rPr>
              <a:t>, </a:t>
            </a:r>
            <a:r>
              <a:rPr lang="en-US" sz="1500" dirty="0" err="1">
                <a:solidFill>
                  <a:schemeClr val="bg2"/>
                </a:solidFill>
              </a:rPr>
              <a:t>отчёты</a:t>
            </a:r>
            <a:r>
              <a:rPr lang="en-US" sz="1500" dirty="0">
                <a:solidFill>
                  <a:schemeClr val="bg2"/>
                </a:solidFill>
              </a:rPr>
              <a:t> и </a:t>
            </a:r>
            <a:r>
              <a:rPr lang="en-US" sz="1500" dirty="0" err="1">
                <a:solidFill>
                  <a:schemeClr val="bg2"/>
                </a:solidFill>
              </a:rPr>
              <a:t>прочее</a:t>
            </a:r>
            <a:r>
              <a:rPr lang="en-US" sz="1500" dirty="0">
                <a:solidFill>
                  <a:schemeClr val="bg2"/>
                </a:solidFill>
              </a:rPr>
              <a:t>. </a:t>
            </a:r>
            <a:r>
              <a:rPr lang="en-US" sz="1500" dirty="0" err="1" smtClean="0">
                <a:solidFill>
                  <a:schemeClr val="bg2"/>
                </a:solidFill>
              </a:rPr>
              <a:t>Большинство</a:t>
            </a:r>
            <a:r>
              <a:rPr lang="en-US" sz="1500" dirty="0" smtClean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этих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документов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имеют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чётко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определённую</a:t>
            </a:r>
            <a:r>
              <a:rPr lang="en-US" sz="1500" dirty="0">
                <a:solidFill>
                  <a:schemeClr val="bg2"/>
                </a:solidFill>
              </a:rPr>
              <a:t>, </a:t>
            </a:r>
            <a:r>
              <a:rPr lang="en-US" sz="1500" dirty="0" err="1">
                <a:solidFill>
                  <a:schemeClr val="bg2"/>
                </a:solidFill>
              </a:rPr>
              <a:t>или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даже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стандартизованную</a:t>
            </a:r>
            <a:r>
              <a:rPr lang="en-US" sz="1500" dirty="0">
                <a:solidFill>
                  <a:schemeClr val="bg2"/>
                </a:solidFill>
              </a:rPr>
              <a:t>, </a:t>
            </a:r>
            <a:r>
              <a:rPr lang="en-US" sz="1500" dirty="0" err="1">
                <a:solidFill>
                  <a:schemeClr val="bg2"/>
                </a:solidFill>
              </a:rPr>
              <a:t>структуру</a:t>
            </a:r>
            <a:r>
              <a:rPr lang="en-US" sz="1500" dirty="0">
                <a:solidFill>
                  <a:schemeClr val="bg2"/>
                </a:solidFill>
              </a:rPr>
              <a:t>, </a:t>
            </a:r>
            <a:r>
              <a:rPr lang="en-US" sz="1500" dirty="0" err="1">
                <a:solidFill>
                  <a:schemeClr val="bg2"/>
                </a:solidFill>
              </a:rPr>
              <a:t>поэтому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зачастую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нет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нужды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формировать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их</a:t>
            </a:r>
            <a:r>
              <a:rPr lang="en-US" sz="1500" dirty="0">
                <a:solidFill>
                  <a:schemeClr val="bg2"/>
                </a:solidFill>
              </a:rPr>
              <a:t> с </a:t>
            </a:r>
            <a:r>
              <a:rPr lang="en-US" sz="1500" dirty="0" err="1">
                <a:solidFill>
                  <a:schemeClr val="bg2"/>
                </a:solidFill>
              </a:rPr>
              <a:t>нуля</a:t>
            </a:r>
            <a:r>
              <a:rPr lang="en-US" sz="1500" dirty="0">
                <a:solidFill>
                  <a:schemeClr val="bg2"/>
                </a:solidFill>
              </a:rPr>
              <a:t>. </a:t>
            </a:r>
            <a:r>
              <a:rPr lang="en-US" sz="1500" dirty="0" err="1" smtClean="0">
                <a:solidFill>
                  <a:schemeClr val="bg2"/>
                </a:solidFill>
              </a:rPr>
              <a:t>Достаточно</a:t>
            </a:r>
            <a:r>
              <a:rPr lang="en-US" sz="1500" dirty="0" smtClean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один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раз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создать</a:t>
            </a:r>
            <a:r>
              <a:rPr lang="en-US" sz="1500" dirty="0">
                <a:solidFill>
                  <a:schemeClr val="bg2"/>
                </a:solidFill>
              </a:rPr>
              <a:t> шаблон </a:t>
            </a:r>
            <a:r>
              <a:rPr lang="en-US" sz="1500" dirty="0" err="1">
                <a:solidFill>
                  <a:schemeClr val="bg2"/>
                </a:solidFill>
              </a:rPr>
              <a:t>документа</a:t>
            </a:r>
            <a:r>
              <a:rPr lang="en-US" sz="1500" dirty="0">
                <a:solidFill>
                  <a:schemeClr val="bg2"/>
                </a:solidFill>
              </a:rPr>
              <a:t>, а </a:t>
            </a:r>
            <a:r>
              <a:rPr lang="en-US" sz="1500" dirty="0" err="1">
                <a:solidFill>
                  <a:schemeClr val="bg2"/>
                </a:solidFill>
              </a:rPr>
              <a:t>затем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лишь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наполнять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его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необходимыми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данными</a:t>
            </a:r>
            <a:r>
              <a:rPr lang="en-US" sz="1500" dirty="0">
                <a:solidFill>
                  <a:schemeClr val="bg2"/>
                </a:solidFill>
              </a:rPr>
              <a:t>.</a:t>
            </a:r>
            <a:endParaRPr lang="ru-RU" sz="15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5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500" dirty="0" smtClean="0"/>
          </a:p>
          <a:p>
            <a:pPr marL="0" indent="0" algn="l"/>
            <a:r>
              <a:rPr lang="ru-RU" sz="1500" dirty="0">
                <a:solidFill>
                  <a:schemeClr val="bg2"/>
                </a:solidFill>
              </a:rPr>
              <a:t>Система автоматизации документооборота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ru-RU" sz="1500" dirty="0">
                <a:solidFill>
                  <a:schemeClr val="bg2"/>
                </a:solidFill>
              </a:rPr>
              <a:t>«</a:t>
            </a:r>
            <a:r>
              <a:rPr lang="ru-RU" sz="1500" dirty="0" err="1">
                <a:solidFill>
                  <a:schemeClr val="bg2"/>
                </a:solidFill>
              </a:rPr>
              <a:t>ОкиДоки</a:t>
            </a:r>
            <a:r>
              <a:rPr lang="ru-RU" sz="1500" dirty="0">
                <a:solidFill>
                  <a:schemeClr val="bg2"/>
                </a:solidFill>
              </a:rPr>
              <a:t>» позволит пользователям по выбранному шаблону получать готовые документы, заполняя при этом только содержательные </a:t>
            </a:r>
            <a:r>
              <a:rPr lang="ru-RU" sz="1500" dirty="0" smtClean="0">
                <a:solidFill>
                  <a:schemeClr val="bg2"/>
                </a:solidFill>
              </a:rPr>
              <a:t>данные</a:t>
            </a:r>
          </a:p>
          <a:p>
            <a:pPr marL="0" indent="0" algn="l"/>
            <a:endParaRPr lang="ru-RU" sz="1400" dirty="0">
              <a:solidFill>
                <a:schemeClr val="bg2"/>
              </a:solidFill>
            </a:endParaRPr>
          </a:p>
          <a:p>
            <a:pPr marL="0" indent="0" algn="l"/>
            <a:r>
              <a:rPr lang="ru-RU" sz="1400" dirty="0" smtClean="0">
                <a:solidFill>
                  <a:schemeClr val="bg2"/>
                </a:solidFill>
              </a:rPr>
              <a:t>. </a:t>
            </a:r>
            <a:endParaRPr lang="ru-RU" sz="14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3074" name="Picture 2" descr="https://webpulse.imgsmail.ru/imgpreview?mb=webpulse&amp;key=pulse_cabinet-image-2bf1eafb-41b8-497d-8e0c-a700e62d4eb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175" y="-14667"/>
            <a:ext cx="3934825" cy="262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socialkirov.ru/images/23630df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175" y="2608548"/>
            <a:ext cx="3934825" cy="260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41" y="710470"/>
            <a:ext cx="8692873" cy="2098514"/>
          </a:xfrm>
          <a:prstGeom prst="rect">
            <a:avLst/>
          </a:prstGeom>
        </p:spPr>
      </p:pic>
      <p:pic>
        <p:nvPicPr>
          <p:cNvPr id="194" name="Google Shape;19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808983"/>
            <a:ext cx="8690814" cy="1032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>
            <a:spLocks noGrp="1"/>
          </p:cNvSpPr>
          <p:nvPr>
            <p:ph type="title"/>
          </p:nvPr>
        </p:nvSpPr>
        <p:spPr>
          <a:xfrm>
            <a:off x="311700" y="259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Выполнение задач Спринт 1:</a:t>
            </a:r>
            <a:endParaRPr sz="2320"/>
          </a:p>
        </p:txBody>
      </p:sp>
      <p:sp>
        <p:nvSpPr>
          <p:cNvPr id="99" name="Google Shape;9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0" name="Google Shape;1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32376"/>
            <a:ext cx="8630575" cy="380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311700" y="454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 b="1"/>
              <a:t>Диаграмма Ганта</a:t>
            </a:r>
            <a:endParaRPr sz="2220" b="1"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1"/>
          </p:nvPr>
        </p:nvSpPr>
        <p:spPr>
          <a:xfrm>
            <a:off x="311700" y="16733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Затраченное время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875" y="-2"/>
            <a:ext cx="3744100" cy="331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0"/>
          <p:cNvPicPr preferRelativeResize="0"/>
          <p:nvPr/>
        </p:nvPicPr>
        <p:blipFill rotWithShape="1">
          <a:blip r:embed="rId4">
            <a:alphaModFix/>
          </a:blip>
          <a:srcRect r="6812"/>
          <a:stretch/>
        </p:blipFill>
        <p:spPr>
          <a:xfrm>
            <a:off x="5163875" y="3317975"/>
            <a:ext cx="3744101" cy="17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266788"/>
            <a:ext cx="4550950" cy="6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Учет времени Спринт1:</a:t>
            </a:r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6866"/>
            <a:ext cx="9143999" cy="3189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Ретроспектива Спринта 1</a:t>
            </a:r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621700" cy="3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Что было положительного?</a:t>
            </a:r>
            <a:endParaRPr dirty="0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Хорошая коммуникация в команде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Понятные задачи и сроки выполнения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Дружный коллектив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Все заняты своими задачами, каждый привносит вклад в разработку проекта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Что было отрицательного?</a:t>
            </a:r>
            <a:endParaRPr dirty="0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Ежедневные 15-минутные совещания затягиваются по времени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Недостаточное уделение времени проекту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Разброс идей и предложений, нет целостности понимая как будет работать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Изначально не было разбиения задач на более мелкие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Как исправить?</a:t>
            </a:r>
            <a:endParaRPr dirty="0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Проводить отдельно технические совещания и встречи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Начать рабочий день раньше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Завести матрицу идей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Декомпозиция задачи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Спринт 2</a:t>
            </a:r>
            <a:r>
              <a:rPr lang="en-US" dirty="0" smtClean="0"/>
              <a:t> (</a:t>
            </a:r>
            <a:r>
              <a:rPr lang="ru-RU" dirty="0" smtClean="0"/>
              <a:t>09.06-15.06)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1080112"/>
            <a:ext cx="8520600" cy="3416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ru-RU" sz="1400" dirty="0" smtClean="0"/>
              <a:t>Цель спринта</a:t>
            </a:r>
            <a:r>
              <a:rPr lang="en-US" sz="1400" dirty="0" smtClean="0"/>
              <a:t>:</a:t>
            </a:r>
          </a:p>
          <a:p>
            <a:pPr marL="114300" indent="0">
              <a:buNone/>
            </a:pPr>
            <a:r>
              <a:rPr lang="ru-RU" sz="1400" dirty="0" smtClean="0"/>
              <a:t>-Зафиксировать </a:t>
            </a:r>
            <a:r>
              <a:rPr lang="ru-RU" sz="1400" dirty="0"/>
              <a:t>стандартный набор описаний полей шаблонов в словаре </a:t>
            </a:r>
          </a:p>
          <a:p>
            <a:pPr marL="114300" indent="0">
              <a:buNone/>
            </a:pPr>
            <a:r>
              <a:rPr lang="ru-RU" sz="1400" dirty="0"/>
              <a:t>-Сделать анализ интерфейсов существующих аналогов</a:t>
            </a:r>
          </a:p>
          <a:p>
            <a:pPr marL="114300" indent="0">
              <a:buNone/>
            </a:pPr>
            <a:r>
              <a:rPr lang="ru-RU" sz="1400" dirty="0"/>
              <a:t>-Разработать первоначальный графический интерфейс</a:t>
            </a:r>
          </a:p>
          <a:p>
            <a:pPr marL="114300" indent="0">
              <a:buNone/>
            </a:pPr>
            <a:r>
              <a:rPr lang="ru-RU" sz="1400" dirty="0"/>
              <a:t>-Связать </a:t>
            </a:r>
            <a:r>
              <a:rPr lang="ru-RU" sz="1400" dirty="0" err="1"/>
              <a:t>бэкенд</a:t>
            </a:r>
            <a:r>
              <a:rPr lang="ru-RU" sz="1400" dirty="0"/>
              <a:t> и </a:t>
            </a:r>
            <a:r>
              <a:rPr lang="ru-RU" sz="1400" dirty="0" err="1" smtClean="0"/>
              <a:t>фронтенд</a:t>
            </a:r>
            <a:endParaRPr lang="en-US" sz="1400" dirty="0" smtClean="0"/>
          </a:p>
          <a:p>
            <a:pPr marL="114300" indent="0">
              <a:buNone/>
            </a:pPr>
            <a:r>
              <a:rPr lang="ru-RU" sz="1400" dirty="0" smtClean="0"/>
              <a:t>-Создание БД для хранения шаблонов и данных пользователей</a:t>
            </a:r>
            <a:endParaRPr lang="en-US" sz="1400" dirty="0" smtClean="0"/>
          </a:p>
          <a:p>
            <a:pPr marL="114300" indent="0">
              <a:buNone/>
            </a:pPr>
            <a:endParaRPr lang="en-US" sz="1400" dirty="0" smtClean="0"/>
          </a:p>
          <a:p>
            <a:pPr marL="114300" indent="0">
              <a:buNone/>
            </a:pPr>
            <a:r>
              <a:rPr lang="ru-RU" sz="1600" dirty="0" smtClean="0"/>
              <a:t>Роли</a:t>
            </a:r>
            <a:r>
              <a:rPr lang="en-US" sz="1600" dirty="0" smtClean="0"/>
              <a:t>:</a:t>
            </a:r>
            <a:endParaRPr lang="en-US" sz="1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" t="17272" r="2358"/>
          <a:stretch/>
        </p:blipFill>
        <p:spPr>
          <a:xfrm>
            <a:off x="469356" y="3141642"/>
            <a:ext cx="3964498" cy="135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5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>
            <a:spLocks noGrp="1"/>
          </p:cNvSpPr>
          <p:nvPr>
            <p:ph type="title"/>
          </p:nvPr>
        </p:nvSpPr>
        <p:spPr>
          <a:xfrm>
            <a:off x="359679" y="12499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Задачи Спринт 2:</a:t>
            </a:r>
            <a:endParaRPr sz="2000" dirty="0"/>
          </a:p>
        </p:txBody>
      </p:sp>
      <p:sp>
        <p:nvSpPr>
          <p:cNvPr id="200" name="Google Shape;200;p36"/>
          <p:cNvSpPr txBox="1"/>
          <p:nvPr/>
        </p:nvSpPr>
        <p:spPr>
          <a:xfrm>
            <a:off x="448067" y="697690"/>
            <a:ext cx="5900106" cy="400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Char char="-"/>
            </a:pPr>
            <a:r>
              <a:rPr lang="en" sz="900" dirty="0">
                <a:solidFill>
                  <a:srgbClr val="FF0000"/>
                </a:solidFill>
              </a:rPr>
              <a:t>Оформить анализ потребителей как  Value proposition</a:t>
            </a:r>
            <a:endParaRPr sz="900" dirty="0">
              <a:solidFill>
                <a:srgbClr val="FF0000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Char char="-"/>
            </a:pPr>
            <a:r>
              <a:rPr lang="en" sz="900" dirty="0">
                <a:solidFill>
                  <a:srgbClr val="FF0000"/>
                </a:solidFill>
              </a:rPr>
              <a:t>Диаграмма Ганта</a:t>
            </a:r>
            <a:endParaRPr sz="900" dirty="0">
              <a:solidFill>
                <a:srgbClr val="FF0000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Char char="-"/>
            </a:pPr>
            <a:r>
              <a:rPr lang="en" sz="900" dirty="0">
                <a:solidFill>
                  <a:srgbClr val="FF0000"/>
                </a:solidFill>
              </a:rPr>
              <a:t>Бэклог Спринта 2</a:t>
            </a:r>
            <a:endParaRPr sz="900" dirty="0">
              <a:solidFill>
                <a:srgbClr val="FF0000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Char char="-"/>
            </a:pPr>
            <a:r>
              <a:rPr lang="en" sz="900" dirty="0">
                <a:solidFill>
                  <a:srgbClr val="FF0000"/>
                </a:solidFill>
              </a:rPr>
              <a:t>Архитектектура системы</a:t>
            </a:r>
            <a:endParaRPr sz="900" dirty="0">
              <a:solidFill>
                <a:srgbClr val="FF0000"/>
              </a:solidFill>
            </a:endParaRPr>
          </a:p>
          <a:p>
            <a:pPr marL="635000" lvl="2">
              <a:lnSpc>
                <a:spcPct val="115000"/>
              </a:lnSpc>
              <a:buClr>
                <a:schemeClr val="accent1"/>
              </a:buClr>
              <a:buSzPts val="800"/>
            </a:pPr>
            <a:r>
              <a:rPr lang="ru-RU" sz="900" dirty="0" smtClean="0">
                <a:solidFill>
                  <a:srgbClr val="0000FF"/>
                </a:solidFill>
              </a:rPr>
              <a:t>- 	Проектирование БД</a:t>
            </a:r>
          </a:p>
          <a:p>
            <a:pPr marL="635000" lvl="2">
              <a:lnSpc>
                <a:spcPct val="115000"/>
              </a:lnSpc>
              <a:buClr>
                <a:schemeClr val="accent1"/>
              </a:buClr>
              <a:buSzPts val="800"/>
            </a:pPr>
            <a:r>
              <a:rPr lang="ru-RU" sz="900" dirty="0" smtClean="0">
                <a:solidFill>
                  <a:srgbClr val="0000FF"/>
                </a:solidFill>
              </a:rPr>
              <a:t>-	Связать разработанный </a:t>
            </a:r>
            <a:r>
              <a:rPr lang="ru-RU" sz="900" dirty="0" err="1" smtClean="0">
                <a:solidFill>
                  <a:srgbClr val="0000FF"/>
                </a:solidFill>
              </a:rPr>
              <a:t>бэкенд</a:t>
            </a:r>
            <a:r>
              <a:rPr lang="ru-RU" sz="900" dirty="0" smtClean="0">
                <a:solidFill>
                  <a:srgbClr val="0000FF"/>
                </a:solidFill>
              </a:rPr>
              <a:t> и </a:t>
            </a:r>
            <a:r>
              <a:rPr lang="ru-RU" sz="900" dirty="0" err="1" smtClean="0">
                <a:solidFill>
                  <a:srgbClr val="0000FF"/>
                </a:solidFill>
              </a:rPr>
              <a:t>фронтенд</a:t>
            </a:r>
            <a:endParaRPr lang="ru-RU" sz="900" dirty="0" smtClean="0">
              <a:solidFill>
                <a:srgbClr val="0000FF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Char char="-"/>
            </a:pPr>
            <a:r>
              <a:rPr lang="en" sz="900" dirty="0" smtClean="0">
                <a:solidFill>
                  <a:srgbClr val="FF0000"/>
                </a:solidFill>
              </a:rPr>
              <a:t>Разработка </a:t>
            </a:r>
            <a:r>
              <a:rPr lang="en" sz="900" dirty="0">
                <a:solidFill>
                  <a:srgbClr val="FF0000"/>
                </a:solidFill>
              </a:rPr>
              <a:t>функциональных модулей системы:</a:t>
            </a:r>
            <a:endParaRPr sz="900" dirty="0">
              <a:solidFill>
                <a:srgbClr val="FF0000"/>
              </a:solidFill>
            </a:endParaRPr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Char char="-"/>
            </a:pPr>
            <a:r>
              <a:rPr lang="en" sz="900" dirty="0" smtClean="0">
                <a:solidFill>
                  <a:srgbClr val="0000FF"/>
                </a:solidFill>
              </a:rPr>
              <a:t>Разработка </a:t>
            </a:r>
            <a:r>
              <a:rPr lang="en" sz="900" dirty="0">
                <a:solidFill>
                  <a:srgbClr val="0000FF"/>
                </a:solidFill>
              </a:rPr>
              <a:t>функции выбора шаблона из БД</a:t>
            </a:r>
            <a:endParaRPr sz="900" dirty="0">
              <a:solidFill>
                <a:srgbClr val="0000FF"/>
              </a:solidFill>
            </a:endParaRPr>
          </a:p>
          <a:p>
            <a:pPr marL="137160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800"/>
              <a:buChar char="-"/>
            </a:pPr>
            <a:r>
              <a:rPr lang="en" sz="900" dirty="0">
                <a:solidFill>
                  <a:srgbClr val="6AA84F"/>
                </a:solidFill>
              </a:rPr>
              <a:t>Тестирование функции выбора шаблона из БД</a:t>
            </a:r>
            <a:endParaRPr sz="900" dirty="0">
              <a:solidFill>
                <a:srgbClr val="FF0000"/>
              </a:solidFill>
            </a:endParaRPr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Char char="-"/>
            </a:pPr>
            <a:r>
              <a:rPr lang="en" sz="900" dirty="0">
                <a:solidFill>
                  <a:srgbClr val="0000FF"/>
                </a:solidFill>
              </a:rPr>
              <a:t>Разработка функции </a:t>
            </a:r>
            <a:r>
              <a:rPr lang="ru-RU" sz="900" dirty="0" smtClean="0">
                <a:solidFill>
                  <a:srgbClr val="0000FF"/>
                </a:solidFill>
              </a:rPr>
              <a:t>проверки ввода названия файла </a:t>
            </a:r>
          </a:p>
          <a:p>
            <a:pPr marL="914400" lvl="3" indent="-279400">
              <a:lnSpc>
                <a:spcPct val="115000"/>
              </a:lnSpc>
              <a:buClr>
                <a:schemeClr val="accent1"/>
              </a:buClr>
              <a:buSzPts val="800"/>
              <a:buChar char="-"/>
            </a:pPr>
            <a:r>
              <a:rPr lang="ru-RU" sz="900" dirty="0">
                <a:solidFill>
                  <a:srgbClr val="0000FF"/>
                </a:solidFill>
              </a:rPr>
              <a:t> </a:t>
            </a:r>
            <a:r>
              <a:rPr lang="ru-RU" sz="900" dirty="0" smtClean="0">
                <a:solidFill>
                  <a:srgbClr val="0000FF"/>
                </a:solidFill>
              </a:rPr>
              <a:t>               </a:t>
            </a:r>
            <a:r>
              <a:rPr lang="en" sz="900" dirty="0" smtClean="0">
                <a:solidFill>
                  <a:srgbClr val="6AA84F"/>
                </a:solidFill>
              </a:rPr>
              <a:t>Тестирование функции </a:t>
            </a:r>
            <a:endParaRPr sz="900" dirty="0" smtClean="0">
              <a:solidFill>
                <a:srgbClr val="0000FF"/>
              </a:solidFill>
            </a:endParaRPr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Char char="-"/>
            </a:pPr>
            <a:r>
              <a:rPr lang="en" sz="900" dirty="0" smtClean="0">
                <a:solidFill>
                  <a:srgbClr val="0000FF"/>
                </a:solidFill>
              </a:rPr>
              <a:t>Разработка </a:t>
            </a:r>
            <a:r>
              <a:rPr lang="en" sz="900" dirty="0">
                <a:solidFill>
                  <a:srgbClr val="0000FF"/>
                </a:solidFill>
              </a:rPr>
              <a:t>функции формирования таблицы на основе подготовленного шаблона</a:t>
            </a:r>
            <a:endParaRPr sz="900" dirty="0">
              <a:solidFill>
                <a:srgbClr val="0000FF"/>
              </a:solidFill>
            </a:endParaRPr>
          </a:p>
          <a:p>
            <a:pPr marL="137160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800"/>
              <a:buChar char="-"/>
            </a:pPr>
            <a:r>
              <a:rPr lang="en" sz="900" dirty="0">
                <a:solidFill>
                  <a:srgbClr val="6AA84F"/>
                </a:solidFill>
              </a:rPr>
              <a:t>Тестирование функции </a:t>
            </a:r>
            <a:endParaRPr sz="900" dirty="0">
              <a:solidFill>
                <a:srgbClr val="0000FF"/>
              </a:solidFill>
            </a:endParaRPr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800"/>
              <a:buChar char="-"/>
            </a:pPr>
            <a:r>
              <a:rPr lang="en" sz="900" dirty="0">
                <a:solidFill>
                  <a:srgbClr val="0000FF"/>
                </a:solidFill>
              </a:rPr>
              <a:t>Разработка функции преобразования формата</a:t>
            </a:r>
            <a:endParaRPr sz="900" dirty="0">
              <a:solidFill>
                <a:srgbClr val="0000FF"/>
              </a:solidFill>
            </a:endParaRPr>
          </a:p>
          <a:p>
            <a:pPr marL="137160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800"/>
              <a:buChar char="-"/>
            </a:pPr>
            <a:r>
              <a:rPr lang="en" sz="900" dirty="0">
                <a:solidFill>
                  <a:srgbClr val="6AA84F"/>
                </a:solidFill>
              </a:rPr>
              <a:t>Тестирование функции преобразования формата</a:t>
            </a:r>
            <a:endParaRPr sz="900" dirty="0">
              <a:solidFill>
                <a:srgbClr val="0000FF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Char char="-"/>
            </a:pPr>
            <a:r>
              <a:rPr lang="en" sz="900" dirty="0" smtClean="0">
                <a:solidFill>
                  <a:srgbClr val="FF0000"/>
                </a:solidFill>
              </a:rPr>
              <a:t>Прототип </a:t>
            </a:r>
            <a:r>
              <a:rPr lang="en" sz="900" dirty="0">
                <a:solidFill>
                  <a:srgbClr val="FF0000"/>
                </a:solidFill>
              </a:rPr>
              <a:t>интерфейса:</a:t>
            </a:r>
            <a:endParaRPr sz="900" dirty="0">
              <a:solidFill>
                <a:srgbClr val="0000FF"/>
              </a:solidFill>
            </a:endParaRPr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800"/>
              <a:buChar char="-"/>
            </a:pPr>
            <a:r>
              <a:rPr lang="en" sz="900" dirty="0">
                <a:solidFill>
                  <a:srgbClr val="0000FF"/>
                </a:solidFill>
              </a:rPr>
              <a:t>Просмотр документа в прототипе</a:t>
            </a:r>
            <a:endParaRPr sz="900" dirty="0">
              <a:solidFill>
                <a:srgbClr val="0000FF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Char char="-"/>
            </a:pPr>
            <a:r>
              <a:rPr lang="en" sz="900" dirty="0">
                <a:solidFill>
                  <a:srgbClr val="FF0000"/>
                </a:solidFill>
              </a:rPr>
              <a:t>Графический интерфейс:</a:t>
            </a:r>
            <a:endParaRPr sz="900" dirty="0">
              <a:solidFill>
                <a:srgbClr val="FF0000"/>
              </a:solidFill>
            </a:endParaRPr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800"/>
              <a:buChar char="-"/>
            </a:pPr>
            <a:r>
              <a:rPr lang="en" sz="900" dirty="0">
                <a:solidFill>
                  <a:srgbClr val="0000FF"/>
                </a:solidFill>
              </a:rPr>
              <a:t>Разработка выбора шаблона по категориям</a:t>
            </a:r>
            <a:endParaRPr sz="900" dirty="0">
              <a:solidFill>
                <a:srgbClr val="0000FF"/>
              </a:solidFill>
            </a:endParaRPr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800"/>
              <a:buChar char="-"/>
            </a:pPr>
            <a:r>
              <a:rPr lang="en" sz="900" dirty="0">
                <a:solidFill>
                  <a:srgbClr val="0000FF"/>
                </a:solidFill>
              </a:rPr>
              <a:t>Разработка экрана заполнения </a:t>
            </a:r>
            <a:r>
              <a:rPr lang="en" sz="900" dirty="0" smtClean="0">
                <a:solidFill>
                  <a:srgbClr val="0000FF"/>
                </a:solidFill>
              </a:rPr>
              <a:t>шаблонов</a:t>
            </a:r>
            <a:endParaRPr lang="ru-RU" sz="900" dirty="0" smtClean="0">
              <a:solidFill>
                <a:srgbClr val="0000FF"/>
              </a:solidFill>
            </a:endParaRPr>
          </a:p>
          <a:p>
            <a:pPr marL="63500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800"/>
            </a:pPr>
            <a:r>
              <a:rPr lang="ru-RU" sz="900" dirty="0" smtClean="0">
                <a:solidFill>
                  <a:srgbClr val="0000FF"/>
                </a:solidFill>
              </a:rPr>
              <a:t>- 	Разработка формы отображения полей</a:t>
            </a:r>
            <a:endParaRPr sz="900" dirty="0">
              <a:solidFill>
                <a:srgbClr val="0000FF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Char char="-"/>
            </a:pPr>
            <a:r>
              <a:rPr lang="en" sz="900" dirty="0">
                <a:solidFill>
                  <a:srgbClr val="FF0000"/>
                </a:solidFill>
              </a:rPr>
              <a:t>Анализ </a:t>
            </a:r>
            <a:r>
              <a:rPr lang="ru-RU" sz="900" dirty="0" smtClean="0">
                <a:solidFill>
                  <a:srgbClr val="FF0000"/>
                </a:solidFill>
              </a:rPr>
              <a:t>интерфейсов существующих систем</a:t>
            </a: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Char char="-"/>
            </a:pPr>
            <a:r>
              <a:rPr lang="ru-RU" sz="900" dirty="0" smtClean="0">
                <a:solidFill>
                  <a:srgbClr val="FF0000"/>
                </a:solidFill>
              </a:rPr>
              <a:t>Словарь тегов</a:t>
            </a: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Char char="-"/>
            </a:pPr>
            <a:r>
              <a:rPr lang="en" sz="900" dirty="0" smtClean="0">
                <a:solidFill>
                  <a:srgbClr val="FF0000"/>
                </a:solidFill>
              </a:rPr>
              <a:t>Ретроспектива </a:t>
            </a:r>
            <a:r>
              <a:rPr lang="en" sz="900" dirty="0">
                <a:solidFill>
                  <a:srgbClr val="FF0000"/>
                </a:solidFill>
              </a:rPr>
              <a:t>спринта</a:t>
            </a:r>
            <a:endParaRPr sz="9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title"/>
          </p:nvPr>
        </p:nvSpPr>
        <p:spPr>
          <a:xfrm>
            <a:off x="242727" y="3782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/>
              <a:t>Графический интерфейс</a:t>
            </a:r>
            <a:endParaRPr sz="2000" dirty="0"/>
          </a:p>
        </p:txBody>
      </p:sp>
      <p:sp>
        <p:nvSpPr>
          <p:cNvPr id="131" name="Google Shape;131;p26"/>
          <p:cNvSpPr txBox="1">
            <a:spLocks noGrp="1"/>
          </p:cNvSpPr>
          <p:nvPr>
            <p:ph type="body" idx="1"/>
          </p:nvPr>
        </p:nvSpPr>
        <p:spPr>
          <a:xfrm>
            <a:off x="0" y="957403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.</a:t>
            </a:r>
            <a:endParaRPr dirty="0"/>
          </a:p>
        </p:txBody>
      </p:sp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127" y="445025"/>
            <a:ext cx="5138873" cy="2987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15" y="1263874"/>
            <a:ext cx="3543298" cy="215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3611" y="2630005"/>
            <a:ext cx="4426395" cy="225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Проектирование БД</a:t>
            </a:r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33" y="451952"/>
            <a:ext cx="4452557" cy="445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2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4155" y="271714"/>
            <a:ext cx="798619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Как улучшить наш интерфейс?</a:t>
            </a:r>
          </a:p>
          <a:p>
            <a:endParaRPr lang="ru-RU" b="1" dirty="0" smtClean="0"/>
          </a:p>
          <a:p>
            <a:r>
              <a:rPr lang="ru-RU" sz="1800" dirty="0"/>
              <a:t>Выводы</a:t>
            </a:r>
            <a:r>
              <a:rPr lang="en-US" sz="1800" dirty="0"/>
              <a:t>: </a:t>
            </a:r>
            <a:endParaRPr lang="ru-RU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Разбить поля ввода на </a:t>
            </a:r>
            <a:r>
              <a:rPr lang="ru-RU" sz="1600" dirty="0" smtClean="0"/>
              <a:t>блоки (например, блок данных относящихся к одному физ. лицу)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Сделать названия полей понятными и читаемыми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Сделать </a:t>
            </a:r>
            <a:r>
              <a:rPr lang="ru-RU" sz="1600" dirty="0"/>
              <a:t>кнопки интуитивно понятными </a:t>
            </a:r>
            <a:r>
              <a:rPr lang="ru-RU" sz="1600" dirty="0" smtClean="0"/>
              <a:t>пользователю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В </a:t>
            </a:r>
            <a:r>
              <a:rPr lang="ru-RU" sz="1600" dirty="0"/>
              <a:t>форме заполнения данных реализовать переключение между блоками </a:t>
            </a:r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В </a:t>
            </a:r>
            <a:r>
              <a:rPr lang="ru-RU" sz="1600" dirty="0"/>
              <a:t>полях ввода отображать примерные данные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Реализовать понятные сообщения об ошибках при заполнении формы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Следует избегать большого количества текста на одной форме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Отображение </a:t>
            </a:r>
            <a:r>
              <a:rPr lang="ru-RU" sz="1600" dirty="0"/>
              <a:t>состояния </a:t>
            </a:r>
            <a:r>
              <a:rPr lang="ru-RU" sz="1600" dirty="0" smtClean="0"/>
              <a:t>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Можно добавить темную тему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630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370825" y="59549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Анализ </a:t>
            </a:r>
            <a:r>
              <a:rPr lang="ru-RU" sz="2000" dirty="0" smtClean="0"/>
              <a:t>существующих аналогов</a:t>
            </a:r>
            <a:endParaRPr sz="2000" dirty="0"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423945" y="1168196"/>
            <a:ext cx="8257068" cy="2778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400" dirty="0"/>
              <a:t>Наиболее удачными решениями для индивидуальных пользователей являются текстовые процессоры: Microsoft Word и LibreOffice Writer, а также сервисы, предлагающие встроенную коллекцию шаблонов (R6R и Eforms). Достоинствами данных решений является простота использования и умеренная гибкость настройки. Среди главных недостатков следует выделить отсутствие поддержки пользовательских шаблонов у систем уровня R6R и Eforms.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lang="en" sz="1400" dirty="0"/>
              <a:t>Системы DocWebService и 1С представляют собой решения корпоративного уровня. Среди их достоинств высокий уровень гибкости, поддержка пакетного режима работы, широкие возможности по автоматизации и администрированию. Недостатком этих решений можно считать необходимость дополнительных трудозатрат на подготовку шаблона, поскольку готовых решений не предоставляется. 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66" y="0"/>
            <a:ext cx="4897556" cy="305579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6918" r="822"/>
          <a:stretch/>
        </p:blipFill>
        <p:spPr>
          <a:xfrm>
            <a:off x="2098343" y="2860675"/>
            <a:ext cx="4661602" cy="278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4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title"/>
          </p:nvPr>
        </p:nvSpPr>
        <p:spPr>
          <a:xfrm>
            <a:off x="311700" y="217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Выполнение задач Спринт 2</a:t>
            </a:r>
            <a:endParaRPr sz="2220"/>
          </a:p>
        </p:txBody>
      </p:sp>
      <p:sp>
        <p:nvSpPr>
          <p:cNvPr id="206" name="Google Shape;206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704426"/>
            <a:ext cx="8590787" cy="38644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266432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Спринт 2 Ретроспектива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936703"/>
            <a:ext cx="8520600" cy="3982538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lang="ru-RU" dirty="0"/>
              <a:t>Что было </a:t>
            </a:r>
            <a:r>
              <a:rPr lang="ru-RU" dirty="0" smtClean="0"/>
              <a:t>положительного?</a:t>
            </a:r>
          </a:p>
          <a:p>
            <a:pPr marL="285750" indent="-285750"/>
            <a:endParaRPr lang="ru-RU" dirty="0" smtClean="0"/>
          </a:p>
          <a:p>
            <a:pPr marL="285750" indent="-285750"/>
            <a:r>
              <a:rPr lang="ru-RU" dirty="0" smtClean="0"/>
              <a:t>Хорошая </a:t>
            </a:r>
            <a:r>
              <a:rPr lang="ru-RU" dirty="0"/>
              <a:t>коммуникация в </a:t>
            </a:r>
            <a:r>
              <a:rPr lang="ru-RU" dirty="0" smtClean="0"/>
              <a:t>команде</a:t>
            </a:r>
          </a:p>
          <a:p>
            <a:pPr marL="285750" indent="-285750"/>
            <a:r>
              <a:rPr lang="ru-RU" dirty="0" smtClean="0"/>
              <a:t>Появилось разделение 15-минуток и встреч</a:t>
            </a:r>
          </a:p>
          <a:p>
            <a:pPr marL="285750" indent="-285750"/>
            <a:r>
              <a:rPr lang="ru-RU" dirty="0" smtClean="0"/>
              <a:t>Декомпозиция задач</a:t>
            </a:r>
          </a:p>
          <a:p>
            <a:pPr marL="285750" indent="-285750"/>
            <a:r>
              <a:rPr lang="ru-RU" dirty="0" smtClean="0"/>
              <a:t>Появилось общее понимание разрабатываемой системы, так как все требования описаны в ТЗ</a:t>
            </a:r>
          </a:p>
          <a:p>
            <a:pPr lvl="0" indent="-308610">
              <a:buSzPct val="100000"/>
              <a:buChar char="-"/>
            </a:pPr>
            <a:endParaRPr lang="ru-RU" dirty="0"/>
          </a:p>
          <a:p>
            <a:pPr marL="0" lvl="0" indent="0">
              <a:spcBef>
                <a:spcPts val="1200"/>
              </a:spcBef>
              <a:buNone/>
            </a:pPr>
            <a:r>
              <a:rPr lang="ru-RU" dirty="0"/>
              <a:t>Что было </a:t>
            </a:r>
            <a:r>
              <a:rPr lang="ru-RU" dirty="0" smtClean="0"/>
              <a:t>отрицательного?</a:t>
            </a:r>
          </a:p>
          <a:p>
            <a:pPr marL="285750" indent="-285750">
              <a:spcBef>
                <a:spcPts val="1200"/>
              </a:spcBef>
            </a:pPr>
            <a:r>
              <a:rPr lang="ru-RU" dirty="0" smtClean="0"/>
              <a:t>Нехватка времени на выполнение задач из за высокой </a:t>
            </a:r>
            <a:r>
              <a:rPr lang="ru-RU" dirty="0" smtClean="0"/>
              <a:t>загруженности</a:t>
            </a:r>
          </a:p>
          <a:p>
            <a:pPr marL="285750" indent="-285750">
              <a:spcBef>
                <a:spcPts val="1200"/>
              </a:spcBef>
            </a:pPr>
            <a:r>
              <a:rPr lang="ru-RU" dirty="0" smtClean="0"/>
              <a:t>Команда </a:t>
            </a:r>
            <a:r>
              <a:rPr lang="ru-RU" dirty="0" smtClean="0"/>
              <a:t>не до конца была погружена в разработку проекта</a:t>
            </a:r>
          </a:p>
          <a:p>
            <a:pPr marL="285750" indent="-285750">
              <a:spcBef>
                <a:spcPts val="1200"/>
              </a:spcBef>
            </a:pPr>
            <a:r>
              <a:rPr lang="ru-RU" dirty="0" smtClean="0"/>
              <a:t>Не все задачи в спринте были выполнены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ru-RU" dirty="0" smtClean="0"/>
              <a:t>Как </a:t>
            </a:r>
            <a:r>
              <a:rPr lang="ru-RU" dirty="0"/>
              <a:t>исправить</a:t>
            </a:r>
            <a:r>
              <a:rPr lang="ru-RU" dirty="0" smtClean="0"/>
              <a:t>?</a:t>
            </a:r>
          </a:p>
          <a:p>
            <a:pPr marL="114300" indent="0">
              <a:buNone/>
            </a:pPr>
            <a:endParaRPr lang="ru-RU" dirty="0"/>
          </a:p>
          <a:p>
            <a:r>
              <a:rPr lang="ru-RU" dirty="0" smtClean="0"/>
              <a:t>Удвоить </a:t>
            </a:r>
            <a:r>
              <a:rPr lang="ru-RU" dirty="0" smtClean="0"/>
              <a:t>продуктивность работы команды в два раза</a:t>
            </a:r>
          </a:p>
          <a:p>
            <a:r>
              <a:rPr lang="ru-RU" dirty="0" smtClean="0"/>
              <a:t>грамотно оценивать и планировать время выполнения задач </a:t>
            </a:r>
          </a:p>
          <a:p>
            <a:pPr marL="114300" indent="0">
              <a:buNone/>
            </a:pPr>
            <a:endParaRPr lang="ru-RU" dirty="0" smtClean="0"/>
          </a:p>
          <a:p>
            <a:pPr marL="1143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353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Спринт 3 (</a:t>
            </a:r>
            <a:r>
              <a:rPr lang="en-US" dirty="0" smtClean="0"/>
              <a:t>16.06-22.06)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</p:spPr>
        <p:txBody>
          <a:bodyPr>
            <a:normAutofit/>
          </a:bodyPr>
          <a:lstStyle/>
          <a:p>
            <a:r>
              <a:rPr lang="ru-RU" sz="1400" dirty="0"/>
              <a:t>Создать </a:t>
            </a:r>
            <a:r>
              <a:rPr lang="ru-RU" sz="1400" dirty="0" smtClean="0"/>
              <a:t>БД</a:t>
            </a:r>
          </a:p>
          <a:p>
            <a:r>
              <a:rPr lang="ru-RU" sz="1400" dirty="0" smtClean="0"/>
              <a:t>Связать </a:t>
            </a:r>
            <a:r>
              <a:rPr lang="ru-RU" sz="1400" dirty="0"/>
              <a:t>БД с </a:t>
            </a:r>
            <a:r>
              <a:rPr lang="ru-RU" sz="1400" dirty="0" err="1"/>
              <a:t>бэком</a:t>
            </a:r>
            <a:r>
              <a:rPr lang="ru-RU" sz="1400" dirty="0"/>
              <a:t> и фронтом</a:t>
            </a:r>
          </a:p>
          <a:p>
            <a:r>
              <a:rPr lang="ru-RU" sz="1400" dirty="0"/>
              <a:t>Доработать прототип интерфейса согласно анализу интерфейсов </a:t>
            </a:r>
          </a:p>
          <a:p>
            <a:r>
              <a:rPr lang="ru-RU" sz="1400" dirty="0"/>
              <a:t>Разработка функциональных модулей программы: </a:t>
            </a:r>
            <a:r>
              <a:rPr lang="ru-RU" sz="1400" dirty="0" smtClean="0"/>
              <a:t>преобразование </a:t>
            </a:r>
            <a:r>
              <a:rPr lang="ru-RU" sz="1400" dirty="0"/>
              <a:t>формата, выбор шаблона по категориям из </a:t>
            </a:r>
            <a:r>
              <a:rPr lang="ru-RU" sz="1400" dirty="0" smtClean="0"/>
              <a:t>БД, формирование полей ввода данных и заполнение данных в шаблон</a:t>
            </a:r>
          </a:p>
          <a:p>
            <a:r>
              <a:rPr lang="ru-RU" sz="1400" dirty="0" smtClean="0"/>
              <a:t>Повысить продуктивность спринта</a:t>
            </a:r>
          </a:p>
          <a:p>
            <a:endParaRPr lang="ru-RU" sz="1400" dirty="0"/>
          </a:p>
          <a:p>
            <a:pPr marL="114300" indent="0">
              <a:buNone/>
            </a:pPr>
            <a:r>
              <a:rPr lang="ru-RU" sz="1400" dirty="0" smtClean="0"/>
              <a:t>Роли</a:t>
            </a:r>
            <a:r>
              <a:rPr lang="en-US" sz="1400" dirty="0" smtClean="0"/>
              <a:t>:</a:t>
            </a:r>
            <a:endParaRPr lang="ru-RU" sz="1400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22441" r="1170"/>
          <a:stretch/>
        </p:blipFill>
        <p:spPr>
          <a:xfrm>
            <a:off x="459612" y="3108300"/>
            <a:ext cx="3888722" cy="12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7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2820" y="28246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ru-RU" dirty="0" err="1" smtClean="0"/>
              <a:t>Бэклог</a:t>
            </a:r>
            <a:r>
              <a:rPr lang="ru-RU" dirty="0" smtClean="0"/>
              <a:t> </a:t>
            </a:r>
            <a:r>
              <a:rPr lang="ru-RU" dirty="0" smtClean="0"/>
              <a:t>спринт 3</a:t>
            </a:r>
            <a:endParaRPr lang="ru-RU" dirty="0"/>
          </a:p>
        </p:txBody>
      </p:sp>
      <p:sp>
        <p:nvSpPr>
          <p:cNvPr id="4" name="Google Shape;93;p20"/>
          <p:cNvSpPr txBox="1">
            <a:spLocks noGrp="1"/>
          </p:cNvSpPr>
          <p:nvPr>
            <p:ph type="body" idx="1"/>
          </p:nvPr>
        </p:nvSpPr>
        <p:spPr>
          <a:xfrm>
            <a:off x="169460" y="731375"/>
            <a:ext cx="8520600" cy="4001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155453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endParaRPr sz="4607" dirty="0">
              <a:solidFill>
                <a:srgbClr val="FF0000"/>
              </a:solidFill>
            </a:endParaRPr>
          </a:p>
          <a:p>
            <a:pPr marL="457200" lvl="0" indent="-301747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-"/>
            </a:pPr>
            <a:r>
              <a:rPr lang="ru-RU" sz="4607" dirty="0" smtClean="0">
                <a:solidFill>
                  <a:srgbClr val="FF0000"/>
                </a:solidFill>
              </a:rPr>
              <a:t>Подготовить прототип интерфейса исходя из анализа интерфейсов аналогов</a:t>
            </a:r>
          </a:p>
          <a:p>
            <a:pPr marL="457200" lvl="0" indent="-301747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-"/>
            </a:pPr>
            <a:r>
              <a:rPr lang="en" sz="4607" dirty="0" smtClean="0">
                <a:solidFill>
                  <a:srgbClr val="FF0000"/>
                </a:solidFill>
              </a:rPr>
              <a:t>Архитектектура </a:t>
            </a:r>
            <a:r>
              <a:rPr lang="en" sz="4607" dirty="0">
                <a:solidFill>
                  <a:srgbClr val="FF0000"/>
                </a:solidFill>
              </a:rPr>
              <a:t>системы:</a:t>
            </a:r>
            <a:endParaRPr sz="4607" dirty="0">
              <a:solidFill>
                <a:srgbClr val="FF0000"/>
              </a:solidFill>
            </a:endParaRPr>
          </a:p>
          <a:p>
            <a:pPr marL="914400" lvl="1" indent="-295397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rgbClr val="0000FF"/>
                </a:solidFill>
              </a:rPr>
              <a:t>Создание БД</a:t>
            </a:r>
          </a:p>
          <a:p>
            <a:pPr lvl="2" indent="-295397"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rgbClr val="92D050"/>
                </a:solidFill>
              </a:rPr>
              <a:t>Разработка функции загрузки пользовательских шаблонов в БД</a:t>
            </a:r>
          </a:p>
          <a:p>
            <a:pPr lvl="2" indent="-295397"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rgbClr val="92D050"/>
                </a:solidFill>
              </a:rPr>
              <a:t>Разработка функции выбора шаблона из БД</a:t>
            </a:r>
          </a:p>
          <a:p>
            <a:pPr lvl="3" indent="-295397"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chemeClr val="tx2">
                    <a:lumMod val="10000"/>
                  </a:schemeClr>
                </a:solidFill>
              </a:rPr>
              <a:t>Тестирование функции выбора шаблона</a:t>
            </a:r>
          </a:p>
          <a:p>
            <a:pPr marL="914400" lvl="1" indent="-295397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rgbClr val="0000FF"/>
                </a:solidFill>
              </a:rPr>
              <a:t>Связать </a:t>
            </a:r>
            <a:r>
              <a:rPr lang="ru-RU" sz="4207" dirty="0" err="1" smtClean="0">
                <a:solidFill>
                  <a:srgbClr val="0000FF"/>
                </a:solidFill>
              </a:rPr>
              <a:t>бэкенд</a:t>
            </a:r>
            <a:r>
              <a:rPr lang="ru-RU" sz="4207" dirty="0" smtClean="0">
                <a:solidFill>
                  <a:srgbClr val="0000FF"/>
                </a:solidFill>
              </a:rPr>
              <a:t> и </a:t>
            </a:r>
            <a:r>
              <a:rPr lang="ru-RU" sz="4207" dirty="0" err="1" smtClean="0">
                <a:solidFill>
                  <a:srgbClr val="0000FF"/>
                </a:solidFill>
              </a:rPr>
              <a:t>фронтенд</a:t>
            </a:r>
            <a:r>
              <a:rPr lang="ru-RU" sz="4207" dirty="0" smtClean="0">
                <a:solidFill>
                  <a:srgbClr val="0000FF"/>
                </a:solidFill>
              </a:rPr>
              <a:t> </a:t>
            </a:r>
          </a:p>
          <a:p>
            <a:pPr lvl="2" indent="-295397"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rgbClr val="92D050"/>
                </a:solidFill>
              </a:rPr>
              <a:t>Определится с типами полей</a:t>
            </a:r>
          </a:p>
          <a:p>
            <a:pPr lvl="2" indent="-295397"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rgbClr val="92D050"/>
                </a:solidFill>
              </a:rPr>
              <a:t>Разработка программного интерфейса</a:t>
            </a:r>
          </a:p>
          <a:p>
            <a:pPr lvl="2" indent="-295397"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rgbClr val="92D050"/>
                </a:solidFill>
              </a:rPr>
              <a:t>Разработка графического интерфейса</a:t>
            </a:r>
          </a:p>
          <a:p>
            <a:pPr lvl="3" indent="-295397"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chemeClr val="tx2">
                    <a:lumMod val="10000"/>
                  </a:schemeClr>
                </a:solidFill>
              </a:rPr>
              <a:t>Разработка экрана заполнения шаблона</a:t>
            </a:r>
          </a:p>
          <a:p>
            <a:pPr lvl="3" indent="-295397">
              <a:buClr>
                <a:srgbClr val="0000FF"/>
              </a:buClr>
              <a:buSzPct val="100000"/>
              <a:buFont typeface="Arial"/>
              <a:buChar char="-"/>
            </a:pPr>
            <a:r>
              <a:rPr lang="ru-RU" sz="4207" dirty="0" smtClean="0">
                <a:solidFill>
                  <a:schemeClr val="tx2">
                    <a:lumMod val="10000"/>
                  </a:schemeClr>
                </a:solidFill>
              </a:rPr>
              <a:t>Разработка </a:t>
            </a:r>
            <a:r>
              <a:rPr lang="ru-RU" sz="4207" dirty="0">
                <a:solidFill>
                  <a:schemeClr val="tx2">
                    <a:lumMod val="10000"/>
                  </a:schemeClr>
                </a:solidFill>
              </a:rPr>
              <a:t>формы отображения </a:t>
            </a:r>
            <a:r>
              <a:rPr lang="ru-RU" sz="4207" dirty="0" smtClean="0">
                <a:solidFill>
                  <a:schemeClr val="tx2">
                    <a:lumMod val="10000"/>
                  </a:schemeClr>
                </a:solidFill>
              </a:rPr>
              <a:t>полей</a:t>
            </a:r>
          </a:p>
          <a:p>
            <a:pPr lvl="3" indent="-295397">
              <a:buClr>
                <a:srgbClr val="0000FF"/>
              </a:buClr>
              <a:buSzPct val="100000"/>
              <a:buFont typeface="Arial"/>
              <a:buChar char="-"/>
            </a:pPr>
            <a:r>
              <a:rPr lang="ru-RU" sz="4207" dirty="0" smtClean="0">
                <a:solidFill>
                  <a:schemeClr val="tx2">
                    <a:lumMod val="10000"/>
                  </a:schemeClr>
                </a:solidFill>
              </a:rPr>
              <a:t>Разработка темной темы</a:t>
            </a:r>
          </a:p>
          <a:p>
            <a:pPr lvl="3" indent="-295397">
              <a:buClr>
                <a:srgbClr val="0000FF"/>
              </a:buClr>
              <a:buSzPct val="100000"/>
              <a:buFont typeface="Arial"/>
              <a:buChar char="-"/>
            </a:pPr>
            <a:r>
              <a:rPr lang="ru-RU" sz="4207" dirty="0" smtClean="0">
                <a:solidFill>
                  <a:schemeClr val="tx1"/>
                </a:solidFill>
              </a:rPr>
              <a:t>Разработка диалоговых окон</a:t>
            </a:r>
          </a:p>
          <a:p>
            <a:pPr lvl="3" indent="-295397">
              <a:buClr>
                <a:srgbClr val="0000FF"/>
              </a:buClr>
              <a:buSzPct val="100000"/>
              <a:buFont typeface="Arial"/>
              <a:buChar char="-"/>
            </a:pPr>
            <a:r>
              <a:rPr lang="ru-RU" sz="4207" dirty="0" smtClean="0">
                <a:solidFill>
                  <a:schemeClr val="tx1"/>
                </a:solidFill>
              </a:rPr>
              <a:t>Модернизация отображения тегов в форме заполнения данных</a:t>
            </a:r>
          </a:p>
          <a:p>
            <a:pPr lvl="1" indent="-295397"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rgbClr val="0000FF"/>
                </a:solidFill>
              </a:rPr>
              <a:t>Разработка функции преобразования формата</a:t>
            </a:r>
          </a:p>
          <a:p>
            <a:pPr lvl="2" indent="-295397"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rgbClr val="92D050"/>
                </a:solidFill>
              </a:rPr>
              <a:t>Тестирование функции преобразования формата</a:t>
            </a:r>
          </a:p>
          <a:p>
            <a:pPr lvl="1" indent="-295397"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rgbClr val="0000FF"/>
                </a:solidFill>
              </a:rPr>
              <a:t>Модернизация </a:t>
            </a:r>
            <a:r>
              <a:rPr lang="ru-RU" sz="4207" dirty="0">
                <a:solidFill>
                  <a:srgbClr val="0000FF"/>
                </a:solidFill>
              </a:rPr>
              <a:t>функции извлечения полей из загружаемого в систему файла для формирования </a:t>
            </a:r>
            <a:r>
              <a:rPr lang="ru-RU" sz="4207" dirty="0" smtClean="0">
                <a:solidFill>
                  <a:srgbClr val="0000FF"/>
                </a:solidFill>
              </a:rPr>
              <a:t>шаблона </a:t>
            </a:r>
          </a:p>
          <a:p>
            <a:pPr lvl="2" indent="-295397"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rgbClr val="92D050"/>
                </a:solidFill>
              </a:rPr>
              <a:t>Сделать группировку для тегов с одной категорией в окне заполнения данных</a:t>
            </a:r>
          </a:p>
          <a:p>
            <a:pPr lvl="2" indent="-295397"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rgbClr val="92D050"/>
                </a:solidFill>
              </a:rPr>
              <a:t>Тестирование функции ввода данных</a:t>
            </a:r>
            <a:endParaRPr lang="ru-RU" sz="4607" dirty="0">
              <a:solidFill>
                <a:srgbClr val="FF0000"/>
              </a:solidFill>
            </a:endParaRPr>
          </a:p>
          <a:p>
            <a:pPr marL="457200" lvl="0" indent="-301747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-"/>
            </a:pPr>
            <a:r>
              <a:rPr lang="ru-RU" sz="4607" dirty="0" smtClean="0">
                <a:solidFill>
                  <a:srgbClr val="FF0000"/>
                </a:solidFill>
              </a:rPr>
              <a:t>Форматирование шаблонов согласно принятому словарю тегов</a:t>
            </a:r>
          </a:p>
          <a:p>
            <a:pPr marL="457200" lvl="0" indent="-301747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-"/>
            </a:pPr>
            <a:r>
              <a:rPr lang="en" sz="4607" dirty="0" smtClean="0">
                <a:solidFill>
                  <a:srgbClr val="FF0000"/>
                </a:solidFill>
              </a:rPr>
              <a:t>Ретроспектива спринта</a:t>
            </a:r>
            <a:r>
              <a:rPr lang="ru-RU" sz="4607" dirty="0" smtClean="0">
                <a:solidFill>
                  <a:srgbClr val="FF0000"/>
                </a:solidFill>
              </a:rPr>
              <a:t> 3</a:t>
            </a:r>
            <a:endParaRPr sz="4607" dirty="0" smtClean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807"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		</a:t>
            </a:r>
            <a:endParaRPr dirty="0"/>
          </a:p>
          <a:p>
            <a:pPr marL="914400" lvl="1" indent="-250825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539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230" y="122682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Текущий интерфейс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4" y="695382"/>
            <a:ext cx="5831862" cy="284380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437" y="1788160"/>
            <a:ext cx="6170140" cy="309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4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213532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Тестирование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" t="14179" r="-476"/>
          <a:stretch/>
        </p:blipFill>
        <p:spPr>
          <a:xfrm>
            <a:off x="0" y="786232"/>
            <a:ext cx="8738886" cy="406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6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702" y="185196"/>
            <a:ext cx="6106758" cy="47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6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116104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ru-RU" sz="2000" b="1" dirty="0"/>
              <a:t>Подходы</a:t>
            </a:r>
            <a:br>
              <a:rPr lang="ru-RU" sz="2000" b="1" dirty="0"/>
            </a:b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605215"/>
            <a:ext cx="8520600" cy="4101807"/>
          </a:xfrm>
        </p:spPr>
        <p:txBody>
          <a:bodyPr>
            <a:normAutofit fontScale="32500" lnSpcReduction="20000"/>
          </a:bodyPr>
          <a:lstStyle/>
          <a:p>
            <a:pPr marL="114300" indent="0">
              <a:buNone/>
            </a:pPr>
            <a:r>
              <a:rPr lang="ru-RU" sz="3200" b="1" dirty="0" smtClean="0"/>
              <a:t>Дымовое </a:t>
            </a:r>
            <a:r>
              <a:rPr lang="ru-RU" sz="3200" b="1" dirty="0"/>
              <a:t>тестирование</a:t>
            </a:r>
            <a:endParaRPr lang="ru-RU" sz="3200" dirty="0"/>
          </a:p>
          <a:p>
            <a:pPr marL="114300" indent="0">
              <a:buNone/>
            </a:pPr>
            <a:r>
              <a:rPr lang="ru-RU" sz="3200" dirty="0"/>
              <a:t>Цель: быстро убедиться в том, что приложение запускается и выполняет основные функции.</a:t>
            </a:r>
          </a:p>
          <a:p>
            <a:r>
              <a:rPr lang="ru-RU" sz="3200" dirty="0"/>
              <a:t>Описание процесса:</a:t>
            </a:r>
          </a:p>
          <a:p>
            <a:r>
              <a:rPr lang="ru-RU" sz="3200" dirty="0"/>
              <a:t>Запуск системы</a:t>
            </a:r>
          </a:p>
          <a:p>
            <a:r>
              <a:rPr lang="ru-RU" sz="3200" dirty="0"/>
              <a:t>Выбор шаблона</a:t>
            </a:r>
          </a:p>
          <a:p>
            <a:r>
              <a:rPr lang="ru-RU" sz="3200" dirty="0"/>
              <a:t>Заполнение шаблона</a:t>
            </a:r>
          </a:p>
          <a:p>
            <a:r>
              <a:rPr lang="ru-RU" sz="3200" dirty="0"/>
              <a:t>Сохранение </a:t>
            </a:r>
            <a:r>
              <a:rPr lang="ru-RU" sz="3200" dirty="0" smtClean="0"/>
              <a:t>шаблона</a:t>
            </a:r>
            <a:endParaRPr lang="en-US" sz="3200" dirty="0" smtClean="0"/>
          </a:p>
          <a:p>
            <a:endParaRPr lang="ru-RU" sz="3200" dirty="0"/>
          </a:p>
          <a:p>
            <a:pPr marL="114300" indent="0">
              <a:buNone/>
            </a:pPr>
            <a:r>
              <a:rPr lang="ru-RU" sz="3200" b="1" dirty="0"/>
              <a:t>Регрессионное тестирование</a:t>
            </a:r>
            <a:endParaRPr lang="ru-RU" sz="3200" dirty="0"/>
          </a:p>
          <a:p>
            <a:pPr marL="114300" indent="0">
              <a:buNone/>
            </a:pPr>
            <a:r>
              <a:rPr lang="ru-RU" sz="3200" dirty="0"/>
              <a:t>Цель: подтвердить, что существующая ранее исправная функциональность работает как и раньше.</a:t>
            </a:r>
          </a:p>
          <a:p>
            <a:r>
              <a:rPr lang="ru-RU" sz="3200" dirty="0"/>
              <a:t>Описание процесса:</a:t>
            </a:r>
          </a:p>
          <a:p>
            <a:r>
              <a:rPr lang="ru-RU" sz="3200" dirty="0"/>
              <a:t>Проверка предыдущих чек-листов, что прошли </a:t>
            </a:r>
            <a:r>
              <a:rPr lang="ru-RU" sz="3200" dirty="0" smtClean="0"/>
              <a:t>тест</a:t>
            </a:r>
            <a:endParaRPr lang="en-US" sz="3200" dirty="0" smtClean="0"/>
          </a:p>
          <a:p>
            <a:pPr marL="114300" indent="0">
              <a:buNone/>
            </a:pPr>
            <a:endParaRPr lang="ru-RU" sz="3200" dirty="0"/>
          </a:p>
          <a:p>
            <a:pPr marL="114300" indent="0">
              <a:buNone/>
            </a:pPr>
            <a:r>
              <a:rPr lang="ru-RU" sz="3200" b="1" dirty="0"/>
              <a:t>Функциональное тестирование</a:t>
            </a:r>
            <a:r>
              <a:rPr lang="ru-RU" sz="3200" dirty="0"/>
              <a:t>.</a:t>
            </a:r>
          </a:p>
          <a:p>
            <a:pPr marL="114300" indent="0">
              <a:buNone/>
            </a:pPr>
            <a:r>
              <a:rPr lang="ru-RU" sz="3200" dirty="0"/>
              <a:t>Цель: выявление функциональных ошибок, несоответствий ТЗ и ожиданиям пользователя путем реализации стандартных, а также нетривиальных тестовых сценариев.</a:t>
            </a:r>
          </a:p>
          <a:p>
            <a:r>
              <a:rPr lang="ru-RU" sz="3200" dirty="0"/>
              <a:t>Описание процесса:</a:t>
            </a:r>
          </a:p>
          <a:p>
            <a:r>
              <a:rPr lang="ru-RU" sz="3200" dirty="0"/>
              <a:t>Создание документа по шаблону</a:t>
            </a:r>
          </a:p>
          <a:p>
            <a:r>
              <a:rPr lang="ru-RU" sz="3200" dirty="0"/>
              <a:t>Хранение шаблона в базе данных</a:t>
            </a:r>
          </a:p>
          <a:p>
            <a:r>
              <a:rPr lang="ru-RU" sz="3200" dirty="0"/>
              <a:t>Хранение готовых документов</a:t>
            </a:r>
          </a:p>
          <a:p>
            <a:r>
              <a:rPr lang="ru-RU" sz="3200" dirty="0"/>
              <a:t>Преобразование формата (</a:t>
            </a:r>
            <a:r>
              <a:rPr lang="en-US" sz="3200" dirty="0"/>
              <a:t>xml</a:t>
            </a:r>
            <a:r>
              <a:rPr lang="ru-RU" sz="3200" dirty="0"/>
              <a:t> &lt;--&gt; </a:t>
            </a:r>
            <a:r>
              <a:rPr lang="en-US" sz="3200" dirty="0"/>
              <a:t>doc</a:t>
            </a:r>
            <a:r>
              <a:rPr lang="ru-RU" sz="3200" dirty="0"/>
              <a:t>)</a:t>
            </a:r>
          </a:p>
          <a:p>
            <a:r>
              <a:rPr lang="ru-RU" sz="3200" dirty="0"/>
              <a:t>Загрузка пользовательских шаблонов в базу данных</a:t>
            </a:r>
          </a:p>
          <a:p>
            <a:r>
              <a:rPr lang="ru-RU" sz="3200" dirty="0"/>
              <a:t>Выбор шаблона по категориям</a:t>
            </a:r>
          </a:p>
          <a:p>
            <a:r>
              <a:rPr lang="ru-RU" sz="3200" dirty="0"/>
              <a:t>Добавление пользовательских категорий</a:t>
            </a:r>
          </a:p>
          <a:p>
            <a:r>
              <a:rPr lang="ru-RU" sz="3200" dirty="0"/>
              <a:t>Удаление пользовательских категорий</a:t>
            </a:r>
          </a:p>
          <a:p>
            <a:r>
              <a:rPr lang="ru-RU" sz="3200" dirty="0"/>
              <a:t>Извлечение полей из загружаемого в систему файла для формирования шаблона</a:t>
            </a:r>
          </a:p>
          <a:p>
            <a:r>
              <a:rPr lang="ru-RU" sz="3200" dirty="0"/>
              <a:t>Поддержка </a:t>
            </a:r>
            <a:r>
              <a:rPr lang="en-US" sz="3200" dirty="0"/>
              <a:t>GUI</a:t>
            </a:r>
            <a:r>
              <a:rPr lang="en-US" sz="3200" b="1" dirty="0"/>
              <a:t> </a:t>
            </a:r>
            <a:endParaRPr lang="ru-RU" sz="32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177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13" y="0"/>
            <a:ext cx="5111528" cy="156272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18" y="1434095"/>
            <a:ext cx="4348101" cy="346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174366" y="978858"/>
            <a:ext cx="12698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Docassemble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9A4417-A251-A7B1-6F99-C064826AA262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3" t="227" r="12550" b="33216"/>
          <a:stretch/>
        </p:blipFill>
        <p:spPr>
          <a:xfrm>
            <a:off x="386333" y="1341120"/>
            <a:ext cx="5034936" cy="2614506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18924AE3-D917-3DDC-83D7-6389F363ADA8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8" t="-45" r="28826" b="1115"/>
          <a:stretch/>
        </p:blipFill>
        <p:spPr>
          <a:xfrm>
            <a:off x="5554134" y="728245"/>
            <a:ext cx="3481492" cy="417955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023010" y="413695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R6R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232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Выполнение задач Спринт 3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38" y="1017725"/>
            <a:ext cx="8321172" cy="3288057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1356406"/>
            <a:ext cx="8520600" cy="3416400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732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83212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Спринт 4 (23.06-29.06)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570391"/>
            <a:ext cx="8520600" cy="449499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ru-RU" sz="1600" dirty="0" smtClean="0"/>
              <a:t>Цель спринта</a:t>
            </a:r>
            <a:r>
              <a:rPr lang="en-US" sz="1600" dirty="0" smtClean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/>
              <a:t>Разработка функциональных модулей системы: предварительный просмотр документа, пакетный режим создания документов по шаблону, вывод заполненных шаблонов в различных форматах, хранение введённых пользовательских данных</a:t>
            </a:r>
            <a:endParaRPr lang="ru-RU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/>
              <a:t>Тестирование функциональных модулей</a:t>
            </a:r>
            <a:endParaRPr lang="ru-RU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/>
              <a:t>Модернизация графического интерфейса</a:t>
            </a:r>
            <a:endParaRPr lang="ru-RU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/>
              <a:t>Модернизация функции формирования полей шаблона</a:t>
            </a:r>
            <a:endParaRPr lang="ru-RU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/>
              <a:t>Подготовить групповой отчет</a:t>
            </a:r>
            <a:endParaRPr lang="ru-RU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/>
              <a:t>Подготовить руководство </a:t>
            </a:r>
            <a:r>
              <a:rPr lang="ru-RU" sz="1200" dirty="0" smtClean="0"/>
              <a:t>пользователя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 smtClean="0"/>
              <a:t>Защитить проект</a:t>
            </a:r>
            <a:endParaRPr lang="ru-RU" sz="12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14300" indent="0">
              <a:buNone/>
            </a:pPr>
            <a:r>
              <a:rPr lang="ru-RU" sz="1600" dirty="0" smtClean="0"/>
              <a:t>Распределение ролей</a:t>
            </a:r>
            <a:r>
              <a:rPr lang="en-US" sz="1600" dirty="0" smtClean="0"/>
              <a:t>:</a:t>
            </a:r>
          </a:p>
          <a:p>
            <a:pPr marL="114300" indent="0">
              <a:buNone/>
            </a:pPr>
            <a:r>
              <a:rPr lang="ru-RU" sz="1200" dirty="0" smtClean="0"/>
              <a:t>Коноплева Дарья – менеджер проекта, управление продуктом</a:t>
            </a:r>
          </a:p>
          <a:p>
            <a:pPr marL="114300" indent="0">
              <a:buNone/>
            </a:pPr>
            <a:r>
              <a:rPr lang="ru-RU" sz="1200" dirty="0" err="1" smtClean="0"/>
              <a:t>Колпащиков</a:t>
            </a:r>
            <a:r>
              <a:rPr lang="ru-RU" sz="1200" dirty="0" smtClean="0"/>
              <a:t> Максим – разработчик</a:t>
            </a:r>
          </a:p>
          <a:p>
            <a:pPr marL="114300" indent="0">
              <a:buNone/>
            </a:pPr>
            <a:r>
              <a:rPr lang="ru-RU" sz="1200" dirty="0" smtClean="0"/>
              <a:t>Коваль Анна- </a:t>
            </a:r>
            <a:r>
              <a:rPr lang="en-US" sz="1200" dirty="0" smtClean="0"/>
              <a:t>frontend </a:t>
            </a:r>
            <a:r>
              <a:rPr lang="ru-RU" sz="1200" dirty="0" smtClean="0"/>
              <a:t>разработчик</a:t>
            </a:r>
          </a:p>
          <a:p>
            <a:pPr marL="114300" indent="0">
              <a:buNone/>
            </a:pPr>
            <a:r>
              <a:rPr lang="ru-RU" sz="1200" dirty="0" err="1" smtClean="0"/>
              <a:t>Лязгин</a:t>
            </a:r>
            <a:r>
              <a:rPr lang="ru-RU" sz="1200" dirty="0" smtClean="0"/>
              <a:t> Даниил – Тестирование</a:t>
            </a:r>
          </a:p>
          <a:p>
            <a:pPr marL="114300" indent="0">
              <a:buNone/>
            </a:pPr>
            <a:r>
              <a:rPr lang="ru-RU" sz="1200" dirty="0" err="1" smtClean="0"/>
              <a:t>Япаров</a:t>
            </a:r>
            <a:r>
              <a:rPr lang="ru-RU" sz="1200" dirty="0" smtClean="0"/>
              <a:t> Артем - разработчик</a:t>
            </a:r>
          </a:p>
          <a:p>
            <a:pPr marL="114300" indent="0">
              <a:buNone/>
            </a:pPr>
            <a:endParaRPr lang="en-US" sz="1600" dirty="0" smtClean="0"/>
          </a:p>
          <a:p>
            <a:pPr marL="114300" indent="0">
              <a:buNone/>
            </a:pPr>
            <a:endParaRPr lang="en-US" sz="1600" dirty="0" smtClean="0"/>
          </a:p>
          <a:p>
            <a:pPr marL="114300" indent="0">
              <a:buNone/>
            </a:pPr>
            <a:endParaRPr lang="ru-RU" sz="1400" b="1" dirty="0"/>
          </a:p>
          <a:p>
            <a:pPr marL="1143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056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97785"/>
            <a:ext cx="8520600" cy="307329"/>
          </a:xfrm>
        </p:spPr>
        <p:txBody>
          <a:bodyPr>
            <a:normAutofit fontScale="90000"/>
          </a:bodyPr>
          <a:lstStyle/>
          <a:p>
            <a:r>
              <a:rPr lang="ru-RU" dirty="0" err="1" smtClean="0"/>
              <a:t>Бэклог</a:t>
            </a:r>
            <a:r>
              <a:rPr lang="ru-RU" dirty="0" smtClean="0"/>
              <a:t> спринта 4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585216"/>
            <a:ext cx="8520600" cy="4558284"/>
          </a:xfrm>
        </p:spPr>
        <p:txBody>
          <a:bodyPr>
            <a:normAutofit fontScale="55000" lnSpcReduction="20000"/>
          </a:bodyPr>
          <a:lstStyle/>
          <a:p>
            <a:pPr lvl="0" indent="-279400">
              <a:buClr>
                <a:srgbClr val="FF0000"/>
              </a:buClr>
              <a:buSzPts val="800"/>
              <a:buChar char="-"/>
            </a:pPr>
            <a:r>
              <a:rPr lang="ru-RU" sz="1500" dirty="0" smtClean="0">
                <a:solidFill>
                  <a:srgbClr val="FF0000"/>
                </a:solidFill>
              </a:rPr>
              <a:t>Разработка </a:t>
            </a:r>
            <a:r>
              <a:rPr lang="ru-RU" sz="1500" dirty="0">
                <a:solidFill>
                  <a:srgbClr val="FF0000"/>
                </a:solidFill>
              </a:rPr>
              <a:t>функциональных модулей системы:</a:t>
            </a:r>
          </a:p>
          <a:p>
            <a:pPr lvl="1" indent="-279400">
              <a:buClr>
                <a:schemeClr val="accent1"/>
              </a:buClr>
              <a:buSzPts val="800"/>
              <a:buChar char="-"/>
            </a:pPr>
            <a:r>
              <a:rPr lang="ru-RU" sz="1500" dirty="0" smtClean="0">
                <a:solidFill>
                  <a:srgbClr val="0000FF"/>
                </a:solidFill>
              </a:rPr>
              <a:t>Разработка</a:t>
            </a:r>
            <a:r>
              <a:rPr lang="en-US" sz="1500" dirty="0" smtClean="0">
                <a:solidFill>
                  <a:srgbClr val="0000FF"/>
                </a:solidFill>
              </a:rPr>
              <a:t> </a:t>
            </a:r>
            <a:r>
              <a:rPr lang="ru-RU" sz="1500" dirty="0" smtClean="0">
                <a:solidFill>
                  <a:srgbClr val="0000FF"/>
                </a:solidFill>
              </a:rPr>
              <a:t>пакетного режима заполнения шаблона</a:t>
            </a:r>
            <a:endParaRPr lang="en-US" sz="1500" dirty="0" smtClean="0">
              <a:solidFill>
                <a:srgbClr val="0000FF"/>
              </a:solidFill>
            </a:endParaRPr>
          </a:p>
          <a:p>
            <a:pPr lvl="2" indent="-279400">
              <a:buClr>
                <a:srgbClr val="6AA84F"/>
              </a:buClr>
              <a:buSzPts val="800"/>
              <a:buChar char="-"/>
            </a:pPr>
            <a:r>
              <a:rPr lang="ru-RU" sz="1500" dirty="0" smtClean="0">
                <a:solidFill>
                  <a:srgbClr val="6AA84F"/>
                </a:solidFill>
              </a:rPr>
              <a:t>Тестирование </a:t>
            </a:r>
            <a:r>
              <a:rPr lang="ru-RU" sz="1500" dirty="0">
                <a:solidFill>
                  <a:srgbClr val="6AA84F"/>
                </a:solidFill>
              </a:rPr>
              <a:t>функции </a:t>
            </a:r>
            <a:r>
              <a:rPr lang="ru-RU" sz="1500" dirty="0" smtClean="0">
                <a:solidFill>
                  <a:srgbClr val="6AA84F"/>
                </a:solidFill>
              </a:rPr>
              <a:t> пакетного заполнения шаблона</a:t>
            </a:r>
          </a:p>
          <a:p>
            <a:pPr lvl="3" indent="-279400">
              <a:buClr>
                <a:srgbClr val="6AA84F"/>
              </a:buClr>
              <a:buSzPts val="800"/>
              <a:buChar char="-"/>
            </a:pPr>
            <a:r>
              <a:rPr lang="ru-RU" sz="1500" dirty="0" smtClean="0">
                <a:solidFill>
                  <a:schemeClr val="tx1"/>
                </a:solidFill>
              </a:rPr>
              <a:t>Подготовить чек-лист тестирования</a:t>
            </a:r>
          </a:p>
          <a:p>
            <a:pPr lvl="1" indent="-279400">
              <a:buClr>
                <a:schemeClr val="accent1"/>
              </a:buClr>
              <a:buSzPts val="800"/>
              <a:buChar char="-"/>
            </a:pPr>
            <a:r>
              <a:rPr lang="ru-RU" sz="1500" dirty="0" smtClean="0">
                <a:solidFill>
                  <a:srgbClr val="0000FF"/>
                </a:solidFill>
              </a:rPr>
              <a:t>Разработка функции предварительного просмотра документа</a:t>
            </a:r>
          </a:p>
          <a:p>
            <a:pPr marL="914400" lvl="3" indent="-279400">
              <a:buClr>
                <a:schemeClr val="accent1"/>
              </a:buClr>
              <a:buSzPts val="800"/>
              <a:buChar char="-"/>
            </a:pPr>
            <a:r>
              <a:rPr lang="ru-RU" sz="1500" dirty="0" smtClean="0">
                <a:solidFill>
                  <a:srgbClr val="0000FF"/>
                </a:solidFill>
              </a:rPr>
              <a:t>                </a:t>
            </a:r>
            <a:r>
              <a:rPr lang="ru-RU" sz="1500" dirty="0">
                <a:solidFill>
                  <a:srgbClr val="6AA84F"/>
                </a:solidFill>
              </a:rPr>
              <a:t>Тестирование функции </a:t>
            </a:r>
            <a:r>
              <a:rPr lang="ru-RU" sz="1500" dirty="0" smtClean="0">
                <a:solidFill>
                  <a:srgbClr val="6AA84F"/>
                </a:solidFill>
              </a:rPr>
              <a:t> предварительного просмотра документа</a:t>
            </a:r>
          </a:p>
          <a:p>
            <a:pPr marL="1828800" lvl="5" indent="-279400">
              <a:buClr>
                <a:schemeClr val="accent1"/>
              </a:buClr>
              <a:buSzPts val="800"/>
              <a:buFont typeface="Arial"/>
              <a:buChar char="-"/>
            </a:pPr>
            <a:r>
              <a:rPr lang="ru-RU" sz="1500" dirty="0">
                <a:solidFill>
                  <a:schemeClr val="tx1"/>
                </a:solidFill>
              </a:rPr>
              <a:t>Подготовить чек-лист </a:t>
            </a:r>
            <a:r>
              <a:rPr lang="ru-RU" sz="1500" dirty="0" smtClean="0">
                <a:solidFill>
                  <a:schemeClr val="tx1"/>
                </a:solidFill>
              </a:rPr>
              <a:t>тестирования</a:t>
            </a:r>
            <a:endParaRPr lang="ru-RU" sz="1500" dirty="0">
              <a:solidFill>
                <a:srgbClr val="0000FF"/>
              </a:solidFill>
            </a:endParaRPr>
          </a:p>
          <a:p>
            <a:pPr lvl="1" indent="-279400">
              <a:buClr>
                <a:schemeClr val="accent1"/>
              </a:buClr>
              <a:buSzPts val="800"/>
              <a:buChar char="-"/>
            </a:pPr>
            <a:r>
              <a:rPr lang="ru-RU" sz="1500" dirty="0">
                <a:solidFill>
                  <a:srgbClr val="0000FF"/>
                </a:solidFill>
              </a:rPr>
              <a:t>Разработка функции </a:t>
            </a:r>
            <a:r>
              <a:rPr lang="ru-RU" sz="1500" dirty="0" smtClean="0">
                <a:solidFill>
                  <a:srgbClr val="0000FF"/>
                </a:solidFill>
              </a:rPr>
              <a:t>вывода готового документа в различных форматах</a:t>
            </a:r>
            <a:endParaRPr lang="ru-RU" sz="1500" dirty="0">
              <a:solidFill>
                <a:srgbClr val="0000FF"/>
              </a:solidFill>
            </a:endParaRPr>
          </a:p>
          <a:p>
            <a:pPr lvl="2" indent="-279400">
              <a:buClr>
                <a:srgbClr val="6AA84F"/>
              </a:buClr>
              <a:buSzPts val="800"/>
              <a:buChar char="-"/>
            </a:pPr>
            <a:r>
              <a:rPr lang="ru-RU" sz="1500" dirty="0">
                <a:solidFill>
                  <a:srgbClr val="6AA84F"/>
                </a:solidFill>
              </a:rPr>
              <a:t>Тестирование функции </a:t>
            </a:r>
            <a:r>
              <a:rPr lang="ru-RU" sz="1500" dirty="0" smtClean="0">
                <a:solidFill>
                  <a:srgbClr val="6AA84F"/>
                </a:solidFill>
              </a:rPr>
              <a:t>вывода готового документа в различных форматах</a:t>
            </a:r>
          </a:p>
          <a:p>
            <a:pPr lvl="3" indent="-279400">
              <a:buClr>
                <a:srgbClr val="6AA84F"/>
              </a:buClr>
              <a:buSzPts val="800"/>
              <a:buFont typeface="Arial"/>
              <a:buChar char="-"/>
            </a:pPr>
            <a:r>
              <a:rPr lang="ru-RU" sz="1500" dirty="0">
                <a:solidFill>
                  <a:schemeClr val="tx1"/>
                </a:solidFill>
              </a:rPr>
              <a:t>Подготовить чек-лист </a:t>
            </a:r>
            <a:r>
              <a:rPr lang="ru-RU" sz="1500" dirty="0" smtClean="0">
                <a:solidFill>
                  <a:schemeClr val="tx1"/>
                </a:solidFill>
              </a:rPr>
              <a:t>тестирования</a:t>
            </a:r>
            <a:endParaRPr lang="ru-RU" sz="1500" dirty="0">
              <a:solidFill>
                <a:srgbClr val="0000FF"/>
              </a:solidFill>
            </a:endParaRPr>
          </a:p>
          <a:p>
            <a:pPr lvl="1" indent="-279400">
              <a:buClr>
                <a:srgbClr val="0000FF"/>
              </a:buClr>
              <a:buSzPts val="800"/>
              <a:buChar char="-"/>
            </a:pPr>
            <a:r>
              <a:rPr lang="ru-RU" sz="1500" dirty="0">
                <a:solidFill>
                  <a:srgbClr val="0000FF"/>
                </a:solidFill>
              </a:rPr>
              <a:t>Разработка функции </a:t>
            </a:r>
            <a:r>
              <a:rPr lang="ru-RU" sz="1500" dirty="0" smtClean="0">
                <a:solidFill>
                  <a:srgbClr val="0000FF"/>
                </a:solidFill>
              </a:rPr>
              <a:t>хранения ранее введенных пользовательских данных в БД</a:t>
            </a:r>
            <a:endParaRPr lang="ru-RU" sz="1500" dirty="0">
              <a:solidFill>
                <a:srgbClr val="0000FF"/>
              </a:solidFill>
            </a:endParaRPr>
          </a:p>
          <a:p>
            <a:pPr lvl="2" indent="-279400">
              <a:buClr>
                <a:srgbClr val="6AA84F"/>
              </a:buClr>
              <a:buSzPts val="800"/>
              <a:buChar char="-"/>
            </a:pPr>
            <a:r>
              <a:rPr lang="ru-RU" sz="1500" dirty="0">
                <a:solidFill>
                  <a:srgbClr val="6AA84F"/>
                </a:solidFill>
              </a:rPr>
              <a:t>Тестирование </a:t>
            </a:r>
            <a:r>
              <a:rPr lang="ru-RU" sz="1500" dirty="0" smtClean="0">
                <a:solidFill>
                  <a:srgbClr val="6AA84F"/>
                </a:solidFill>
              </a:rPr>
              <a:t>функции хранения ранее введенных данных</a:t>
            </a:r>
          </a:p>
          <a:p>
            <a:pPr lvl="3" indent="-279400">
              <a:buClr>
                <a:srgbClr val="6AA84F"/>
              </a:buClr>
              <a:buSzPts val="800"/>
              <a:buFont typeface="Arial"/>
              <a:buChar char="-"/>
            </a:pPr>
            <a:r>
              <a:rPr lang="ru-RU" sz="1500" dirty="0">
                <a:solidFill>
                  <a:schemeClr val="tx1"/>
                </a:solidFill>
              </a:rPr>
              <a:t>Подготовить чек-лист </a:t>
            </a:r>
            <a:r>
              <a:rPr lang="ru-RU" sz="1500" dirty="0" smtClean="0">
                <a:solidFill>
                  <a:schemeClr val="tx1"/>
                </a:solidFill>
              </a:rPr>
              <a:t>тестирования</a:t>
            </a:r>
            <a:endParaRPr lang="ru-RU" sz="1500" dirty="0">
              <a:solidFill>
                <a:srgbClr val="0000FF"/>
              </a:solidFill>
            </a:endParaRPr>
          </a:p>
          <a:p>
            <a:pPr lvl="0" indent="-279400">
              <a:buClr>
                <a:srgbClr val="FF0000"/>
              </a:buClr>
              <a:buSzPts val="800"/>
              <a:buChar char="-"/>
            </a:pPr>
            <a:r>
              <a:rPr lang="ru-RU" sz="1500" dirty="0" smtClean="0">
                <a:solidFill>
                  <a:srgbClr val="FF0000"/>
                </a:solidFill>
              </a:rPr>
              <a:t>Модернизация функции формирования полей для заполнения шаблона:</a:t>
            </a:r>
            <a:endParaRPr lang="ru-RU" sz="1500" dirty="0" smtClean="0">
              <a:solidFill>
                <a:srgbClr val="0000FF"/>
              </a:solidFill>
            </a:endParaRPr>
          </a:p>
          <a:p>
            <a:pPr lvl="1" indent="-279400">
              <a:buClr>
                <a:srgbClr val="0000FF"/>
              </a:buClr>
              <a:buSzPts val="800"/>
              <a:buChar char="-"/>
            </a:pPr>
            <a:r>
              <a:rPr lang="ru-RU" sz="1500" dirty="0" smtClean="0">
                <a:solidFill>
                  <a:srgbClr val="0000FF"/>
                </a:solidFill>
              </a:rPr>
              <a:t>Сортировка полей по категориям</a:t>
            </a:r>
          </a:p>
          <a:p>
            <a:pPr marL="635000" lvl="1" indent="0">
              <a:buClr>
                <a:srgbClr val="0000FF"/>
              </a:buClr>
              <a:buSzPts val="800"/>
              <a:buNone/>
            </a:pPr>
            <a:r>
              <a:rPr lang="ru-RU" sz="1500" dirty="0" smtClean="0">
                <a:solidFill>
                  <a:srgbClr val="0000FF"/>
                </a:solidFill>
              </a:rPr>
              <a:t>- 	Добавить </a:t>
            </a:r>
            <a:r>
              <a:rPr lang="en-US" sz="1500" dirty="0" smtClean="0">
                <a:solidFill>
                  <a:srgbClr val="0000FF"/>
                </a:solidFill>
              </a:rPr>
              <a:t>Display name</a:t>
            </a:r>
            <a:endParaRPr lang="ru-RU" sz="1500" dirty="0">
              <a:solidFill>
                <a:srgbClr val="0000FF"/>
              </a:solidFill>
            </a:endParaRPr>
          </a:p>
          <a:p>
            <a:pPr lvl="0" indent="-279400">
              <a:buClr>
                <a:srgbClr val="FF0000"/>
              </a:buClr>
              <a:buSzPts val="800"/>
              <a:buChar char="-"/>
            </a:pPr>
            <a:r>
              <a:rPr lang="ru-RU" sz="1500" dirty="0" smtClean="0">
                <a:solidFill>
                  <a:srgbClr val="FF0000"/>
                </a:solidFill>
              </a:rPr>
              <a:t>Модернизация графического интерфейса:</a:t>
            </a:r>
            <a:endParaRPr lang="ru-RU" sz="1500" dirty="0">
              <a:solidFill>
                <a:srgbClr val="FF0000"/>
              </a:solidFill>
            </a:endParaRPr>
          </a:p>
          <a:p>
            <a:pPr lvl="1" indent="-279400">
              <a:buClr>
                <a:srgbClr val="0000FF"/>
              </a:buClr>
              <a:buSzPts val="800"/>
              <a:buChar char="-"/>
            </a:pPr>
            <a:r>
              <a:rPr lang="ru-RU" sz="1500" dirty="0" smtClean="0">
                <a:solidFill>
                  <a:srgbClr val="0000FF"/>
                </a:solidFill>
              </a:rPr>
              <a:t>Добавить диалоговые окна</a:t>
            </a:r>
          </a:p>
          <a:p>
            <a:pPr lvl="1" indent="-279400">
              <a:buClr>
                <a:srgbClr val="0000FF"/>
              </a:buClr>
              <a:buSzPts val="800"/>
              <a:buChar char="-"/>
            </a:pPr>
            <a:r>
              <a:rPr lang="ru-RU" sz="1500" dirty="0" smtClean="0">
                <a:solidFill>
                  <a:srgbClr val="0000FF"/>
                </a:solidFill>
              </a:rPr>
              <a:t>Темная тема</a:t>
            </a:r>
          </a:p>
          <a:p>
            <a:pPr lvl="1" indent="-279400">
              <a:buClr>
                <a:srgbClr val="0000FF"/>
              </a:buClr>
              <a:buSzPts val="800"/>
              <a:buChar char="-"/>
            </a:pPr>
            <a:r>
              <a:rPr lang="ru-RU" sz="1500" dirty="0" smtClean="0">
                <a:solidFill>
                  <a:srgbClr val="0000FF"/>
                </a:solidFill>
              </a:rPr>
              <a:t>Изменить цвет фона</a:t>
            </a:r>
          </a:p>
          <a:p>
            <a:pPr lvl="1" indent="-279400">
              <a:buClr>
                <a:srgbClr val="0000FF"/>
              </a:buClr>
              <a:buSzPts val="800"/>
              <a:buChar char="-"/>
            </a:pPr>
            <a:r>
              <a:rPr lang="ru-RU" sz="1500" dirty="0" smtClean="0">
                <a:solidFill>
                  <a:srgbClr val="0000FF"/>
                </a:solidFill>
              </a:rPr>
              <a:t>Добавить подписи</a:t>
            </a:r>
          </a:p>
          <a:p>
            <a:pPr lvl="1" indent="-279400">
              <a:buClr>
                <a:srgbClr val="0000FF"/>
              </a:buClr>
              <a:buSzPts val="800"/>
              <a:buChar char="-"/>
            </a:pPr>
            <a:r>
              <a:rPr lang="ru-RU" sz="1500" dirty="0" smtClean="0">
                <a:solidFill>
                  <a:srgbClr val="0000FF"/>
                </a:solidFill>
              </a:rPr>
              <a:t>Отображение полей по категориям</a:t>
            </a:r>
          </a:p>
          <a:p>
            <a:pPr lvl="1" indent="-279400">
              <a:buClr>
                <a:srgbClr val="0000FF"/>
              </a:buClr>
              <a:buSzPts val="800"/>
              <a:buChar char="-"/>
            </a:pPr>
            <a:r>
              <a:rPr lang="ru-RU" sz="1500" dirty="0" smtClean="0">
                <a:solidFill>
                  <a:srgbClr val="0000FF"/>
                </a:solidFill>
              </a:rPr>
              <a:t>Поле ввода для даты</a:t>
            </a:r>
          </a:p>
          <a:p>
            <a:pPr lvl="1" indent="-279400">
              <a:buClr>
                <a:srgbClr val="0000FF"/>
              </a:buClr>
              <a:buSzPts val="800"/>
              <a:buChar char="-"/>
            </a:pPr>
            <a:r>
              <a:rPr lang="ru-RU" sz="1500" dirty="0" smtClean="0">
                <a:solidFill>
                  <a:srgbClr val="0000FF"/>
                </a:solidFill>
              </a:rPr>
              <a:t>Разработка </a:t>
            </a:r>
            <a:r>
              <a:rPr lang="ru-RU" sz="1500" dirty="0">
                <a:solidFill>
                  <a:srgbClr val="0000FF"/>
                </a:solidFill>
              </a:rPr>
              <a:t>экрана заполнения </a:t>
            </a:r>
            <a:r>
              <a:rPr lang="ru-RU" sz="1500" dirty="0" smtClean="0">
                <a:solidFill>
                  <a:srgbClr val="0000FF"/>
                </a:solidFill>
              </a:rPr>
              <a:t>шаблонов</a:t>
            </a:r>
          </a:p>
          <a:p>
            <a:pPr lvl="1" indent="-279400">
              <a:buClr>
                <a:srgbClr val="0000FF"/>
              </a:buClr>
              <a:buSzPts val="800"/>
              <a:buChar char="-"/>
            </a:pPr>
            <a:r>
              <a:rPr lang="ru-RU" sz="1500" dirty="0" smtClean="0">
                <a:solidFill>
                  <a:srgbClr val="0000FF"/>
                </a:solidFill>
              </a:rPr>
              <a:t>Справка для пользователя</a:t>
            </a:r>
          </a:p>
          <a:p>
            <a:pPr lvl="1" indent="-279400">
              <a:buClr>
                <a:srgbClr val="0000FF"/>
              </a:buClr>
              <a:buSzPts val="800"/>
              <a:buChar char="-"/>
            </a:pPr>
            <a:r>
              <a:rPr lang="ru-RU" sz="1500" dirty="0" smtClean="0">
                <a:solidFill>
                  <a:srgbClr val="0000FF"/>
                </a:solidFill>
              </a:rPr>
              <a:t>Переключение между экземплярами одного шаблона</a:t>
            </a:r>
            <a:endParaRPr lang="ru-RU" sz="1500" dirty="0">
              <a:solidFill>
                <a:srgbClr val="0000FF"/>
              </a:solidFill>
            </a:endParaRPr>
          </a:p>
          <a:p>
            <a:pPr marL="317500" lvl="1" indent="0">
              <a:buClr>
                <a:srgbClr val="0000FF"/>
              </a:buClr>
              <a:buSzPts val="800"/>
              <a:buNone/>
            </a:pPr>
            <a:r>
              <a:rPr lang="ru-RU" sz="1500" dirty="0">
                <a:solidFill>
                  <a:srgbClr val="0000FF"/>
                </a:solidFill>
              </a:rPr>
              <a:t>- 	Разработка формы отображения </a:t>
            </a:r>
            <a:r>
              <a:rPr lang="ru-RU" sz="1500" dirty="0" smtClean="0">
                <a:solidFill>
                  <a:srgbClr val="0000FF"/>
                </a:solidFill>
              </a:rPr>
              <a:t>полей</a:t>
            </a:r>
          </a:p>
          <a:p>
            <a:pPr marL="774700" lvl="2" indent="0">
              <a:buClr>
                <a:srgbClr val="0000FF"/>
              </a:buClr>
              <a:buSzPts val="800"/>
              <a:buNone/>
            </a:pPr>
            <a:r>
              <a:rPr lang="ru-RU" sz="1500" dirty="0" smtClean="0">
                <a:solidFill>
                  <a:srgbClr val="0000FF"/>
                </a:solidFill>
              </a:rPr>
              <a:t>	Статистика количества шаблонов в категории</a:t>
            </a:r>
          </a:p>
          <a:p>
            <a:pPr marL="774700" lvl="2" indent="0">
              <a:buClr>
                <a:srgbClr val="0000FF"/>
              </a:buClr>
              <a:buSzPts val="800"/>
              <a:buNone/>
            </a:pPr>
            <a:r>
              <a:rPr lang="ru-RU" sz="1500" dirty="0" smtClean="0">
                <a:solidFill>
                  <a:srgbClr val="0000FF"/>
                </a:solidFill>
              </a:rPr>
              <a:t>	Удаление шаблона</a:t>
            </a:r>
          </a:p>
          <a:p>
            <a:pPr marL="774700" lvl="2" indent="0">
              <a:buClr>
                <a:srgbClr val="0000FF"/>
              </a:buClr>
              <a:buSzPts val="800"/>
              <a:buNone/>
            </a:pPr>
            <a:r>
              <a:rPr lang="ru-RU" sz="1500" dirty="0" smtClean="0">
                <a:solidFill>
                  <a:srgbClr val="0000FF"/>
                </a:solidFill>
              </a:rPr>
              <a:t>	Переименование категорий</a:t>
            </a:r>
            <a:endParaRPr lang="ru-RU" sz="1500" dirty="0">
              <a:solidFill>
                <a:srgbClr val="0000FF"/>
              </a:solidFill>
            </a:endParaRPr>
          </a:p>
          <a:p>
            <a:pPr lvl="0" indent="-279400">
              <a:buClr>
                <a:srgbClr val="FF0000"/>
              </a:buClr>
              <a:buSzPts val="800"/>
              <a:buChar char="-"/>
            </a:pPr>
            <a:r>
              <a:rPr lang="ru-RU" sz="1500" dirty="0" smtClean="0">
                <a:solidFill>
                  <a:srgbClr val="FF0000"/>
                </a:solidFill>
              </a:rPr>
              <a:t>Связать функцию преобразования формата в </a:t>
            </a:r>
            <a:r>
              <a:rPr lang="en-US" sz="1500" dirty="0" smtClean="0">
                <a:solidFill>
                  <a:srgbClr val="FF0000"/>
                </a:solidFill>
              </a:rPr>
              <a:t>xml </a:t>
            </a:r>
            <a:r>
              <a:rPr lang="ru-RU" sz="1500" dirty="0" smtClean="0">
                <a:solidFill>
                  <a:srgbClr val="FF0000"/>
                </a:solidFill>
              </a:rPr>
              <a:t>и загрузку шаблона в БД</a:t>
            </a:r>
          </a:p>
          <a:p>
            <a:pPr lvl="0" indent="-279400">
              <a:buClr>
                <a:srgbClr val="FF0000"/>
              </a:buClr>
              <a:buSzPts val="800"/>
              <a:buChar char="-"/>
            </a:pPr>
            <a:r>
              <a:rPr lang="ru-RU" sz="1500" dirty="0" smtClean="0">
                <a:solidFill>
                  <a:srgbClr val="FF0000"/>
                </a:solidFill>
              </a:rPr>
              <a:t>Разработать логотип системы</a:t>
            </a:r>
          </a:p>
          <a:p>
            <a:pPr lvl="0" indent="-279400">
              <a:buClr>
                <a:srgbClr val="FF0000"/>
              </a:buClr>
              <a:buSzPts val="800"/>
              <a:buChar char="-"/>
            </a:pPr>
            <a:r>
              <a:rPr lang="ru-RU" sz="1500" dirty="0" smtClean="0">
                <a:solidFill>
                  <a:srgbClr val="FF0000"/>
                </a:solidFill>
              </a:rPr>
              <a:t>Подготовить руководство пользователя</a:t>
            </a:r>
          </a:p>
          <a:p>
            <a:pPr lvl="0" indent="-279400">
              <a:buClr>
                <a:srgbClr val="FF0000"/>
              </a:buClr>
              <a:buSzPts val="800"/>
              <a:buChar char="-"/>
            </a:pPr>
            <a:r>
              <a:rPr lang="ru-RU" sz="1500" dirty="0" smtClean="0">
                <a:solidFill>
                  <a:srgbClr val="FF0000"/>
                </a:solidFill>
              </a:rPr>
              <a:t>Подготовить групповой отчет</a:t>
            </a:r>
          </a:p>
          <a:p>
            <a:pPr lvl="1" indent="-279400">
              <a:buClr>
                <a:srgbClr val="FF0000"/>
              </a:buClr>
              <a:buSzPts val="800"/>
              <a:buChar char="-"/>
            </a:pPr>
            <a:r>
              <a:rPr lang="ru-RU" sz="1500" dirty="0" smtClean="0">
                <a:solidFill>
                  <a:schemeClr val="accent1">
                    <a:lumMod val="75000"/>
                  </a:schemeClr>
                </a:solidFill>
              </a:rPr>
              <a:t>Личный отчет по проекту</a:t>
            </a:r>
          </a:p>
          <a:p>
            <a:pPr lvl="0" indent="-279400">
              <a:buClr>
                <a:srgbClr val="FF0000"/>
              </a:buClr>
              <a:buSzPts val="800"/>
              <a:buChar char="-"/>
            </a:pPr>
            <a:r>
              <a:rPr lang="ru-RU" sz="1500" dirty="0" smtClean="0">
                <a:solidFill>
                  <a:srgbClr val="FF0000"/>
                </a:solidFill>
              </a:rPr>
              <a:t>Ретроспектива </a:t>
            </a:r>
            <a:r>
              <a:rPr lang="ru-RU" sz="1500" dirty="0">
                <a:solidFill>
                  <a:srgbClr val="FF0000"/>
                </a:solidFill>
              </a:rPr>
              <a:t>спринта</a:t>
            </a:r>
          </a:p>
          <a:p>
            <a:pPr marL="1143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80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107157"/>
            <a:ext cx="8520600" cy="572700"/>
          </a:xfrm>
        </p:spPr>
        <p:txBody>
          <a:bodyPr>
            <a:normAutofit/>
          </a:bodyPr>
          <a:lstStyle/>
          <a:p>
            <a:r>
              <a:rPr lang="ru-RU" sz="1800" dirty="0" smtClean="0"/>
              <a:t>Отображение полей заполнения данных</a:t>
            </a:r>
            <a:endParaRPr lang="ru-RU" sz="18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6" y="550533"/>
            <a:ext cx="4170288" cy="416147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303" y="687863"/>
            <a:ext cx="4448666" cy="150584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336836"/>
            <a:ext cx="4203272" cy="237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0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8785" y="196399"/>
            <a:ext cx="8520600" cy="572700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Диалоговое окно</a:t>
            </a:r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59" y="649194"/>
            <a:ext cx="7219973" cy="36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5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0557" y="158675"/>
            <a:ext cx="8520600" cy="572700"/>
          </a:xfrm>
        </p:spPr>
        <p:txBody>
          <a:bodyPr>
            <a:normAutofit/>
          </a:bodyPr>
          <a:lstStyle/>
          <a:p>
            <a:r>
              <a:rPr lang="ru-RU" sz="1800" dirty="0" err="1" smtClean="0"/>
              <a:t>Предпросмотр</a:t>
            </a:r>
            <a:r>
              <a:rPr lang="ru-RU" sz="1800" dirty="0" smtClean="0"/>
              <a:t> документа</a:t>
            </a:r>
            <a:endParaRPr lang="ru-RU" sz="18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-455664" y="3947891"/>
            <a:ext cx="5256242" cy="1796052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2050" name="Picture 2" descr="https://cdn.discordapp.com/attachments/1113810738910335069/1123672771235434587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68" y="494897"/>
            <a:ext cx="8312577" cy="435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13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187807"/>
            <a:ext cx="8520600" cy="572700"/>
          </a:xfrm>
        </p:spPr>
        <p:txBody>
          <a:bodyPr>
            <a:normAutofit/>
          </a:bodyPr>
          <a:lstStyle/>
          <a:p>
            <a:r>
              <a:rPr lang="ru-RU" sz="1800" dirty="0" smtClean="0"/>
              <a:t>Темная тема</a:t>
            </a:r>
            <a:endParaRPr lang="ru-RU" sz="18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760507"/>
            <a:ext cx="5692011" cy="281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6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218454"/>
            <a:ext cx="8520600" cy="572700"/>
          </a:xfrm>
        </p:spPr>
        <p:txBody>
          <a:bodyPr>
            <a:normAutofit/>
          </a:bodyPr>
          <a:lstStyle/>
          <a:p>
            <a:r>
              <a:rPr lang="ru-RU" sz="2000" dirty="0" smtClean="0"/>
              <a:t>Справка для пользователя</a:t>
            </a:r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https://cdn.discordapp.com/attachments/1113810738910335069/1123709631307468850/2023-06-29_0120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83" y="617534"/>
            <a:ext cx="7982834" cy="413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171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251985"/>
            <a:ext cx="8520600" cy="572700"/>
          </a:xfrm>
        </p:spPr>
        <p:txBody>
          <a:bodyPr>
            <a:normAutofit/>
          </a:bodyPr>
          <a:lstStyle/>
          <a:p>
            <a:r>
              <a:rPr lang="ru-RU" sz="1800" dirty="0" smtClean="0"/>
              <a:t>Логотип системы «</a:t>
            </a:r>
            <a:r>
              <a:rPr lang="ru-RU" sz="1800" dirty="0" err="1" smtClean="0"/>
              <a:t>ОкиДоки</a:t>
            </a:r>
            <a:r>
              <a:rPr lang="ru-RU" sz="1800" dirty="0" smtClean="0"/>
              <a:t>»</a:t>
            </a:r>
            <a:endParaRPr lang="ru-RU" sz="1800" dirty="0"/>
          </a:p>
        </p:txBody>
      </p:sp>
      <p:pic>
        <p:nvPicPr>
          <p:cNvPr id="4" name="Рисунок 3" descr="https://cdn.discordapp.com/attachments/1113810738910335069/1123267919464366210/image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5" t="22376" r="7817" b="13617"/>
          <a:stretch/>
        </p:blipFill>
        <p:spPr bwMode="auto">
          <a:xfrm>
            <a:off x="311700" y="811491"/>
            <a:ext cx="5324354" cy="20834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8" name="Picture 4" descr="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9" t="28445" r="16305" b="14925"/>
          <a:stretch/>
        </p:blipFill>
        <p:spPr bwMode="auto">
          <a:xfrm>
            <a:off x="3749040" y="2689022"/>
            <a:ext cx="5083260" cy="212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45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281050"/>
            <a:ext cx="8520600" cy="572700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Выполнение задач</a:t>
            </a:r>
            <a:endParaRPr lang="ru-RU" sz="24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71" y="767399"/>
            <a:ext cx="8723974" cy="413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73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04976571-F241-DD3A-7C48-319667610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4" y="604538"/>
            <a:ext cx="4241856" cy="288269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488408" y="221890"/>
            <a:ext cx="1470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DocWebService</a:t>
            </a:r>
            <a:endParaRPr lang="ru-RU" dirty="0"/>
          </a:p>
        </p:txBody>
      </p:sp>
      <p:pic>
        <p:nvPicPr>
          <p:cNvPr id="1026" name="Picture 2" descr="https://sun9-49.userapi.com/impg/uX3PH988O2DEuzcRyZHY0bocdQs6HLt1Ri3WCw/A1qv1wtxFJA.jpg?size=1433x743&amp;quality=96&amp;sign=eca8e045910f4bbf2ff20b2e14a0f49d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635" y="2045887"/>
            <a:ext cx="4859345" cy="251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5153617" y="1768888"/>
            <a:ext cx="356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 smtClean="0"/>
              <a:t>Наш текущий интерфейс заполнения шаблона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04293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275" y="155658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200" b="1" dirty="0" smtClean="0"/>
              <a:t>Подведение итогов</a:t>
            </a:r>
            <a:r>
              <a:rPr lang="ru-RU" sz="2200" b="1" dirty="0"/>
              <a:t/>
            </a:r>
            <a:br>
              <a:rPr lang="ru-RU" sz="2200" b="1" dirty="0"/>
            </a:b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23275" y="728358"/>
            <a:ext cx="8520600" cy="4125775"/>
          </a:xfrm>
        </p:spPr>
        <p:txBody>
          <a:bodyPr>
            <a:normAutofit fontScale="62500" lnSpcReduction="20000"/>
          </a:bodyPr>
          <a:lstStyle/>
          <a:p>
            <a:pPr marL="114300" indent="0">
              <a:buNone/>
            </a:pPr>
            <a:r>
              <a:rPr lang="ru-RU" sz="2200" b="1" dirty="0" smtClean="0">
                <a:solidFill>
                  <a:schemeClr val="tx1"/>
                </a:solidFill>
              </a:rPr>
              <a:t>Реализованный </a:t>
            </a:r>
            <a:r>
              <a:rPr lang="ru-RU" sz="2200" b="1" dirty="0">
                <a:solidFill>
                  <a:schemeClr val="tx1"/>
                </a:solidFill>
              </a:rPr>
              <a:t>заявленный функционал </a:t>
            </a:r>
            <a:r>
              <a:rPr lang="ru-RU" sz="2200" b="1" dirty="0" smtClean="0">
                <a:solidFill>
                  <a:schemeClr val="tx1"/>
                </a:solidFill>
              </a:rPr>
              <a:t>системы:</a:t>
            </a:r>
            <a:endParaRPr lang="ru-RU" sz="1900" b="1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smtClean="0"/>
              <a:t>Создание </a:t>
            </a:r>
            <a:r>
              <a:rPr lang="ru-RU" sz="2200" dirty="0"/>
              <a:t>документа по шаблону.   </a:t>
            </a:r>
            <a:endParaRPr lang="ru-RU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smtClean="0"/>
              <a:t>Хранение </a:t>
            </a:r>
            <a:r>
              <a:rPr lang="ru-RU" sz="2200" dirty="0"/>
              <a:t>шаблонов в базе </a:t>
            </a:r>
            <a:r>
              <a:rPr lang="ru-RU" sz="2200" dirty="0" smtClean="0"/>
              <a:t>данных</a:t>
            </a:r>
            <a:endParaRPr lang="ru-RU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smtClean="0"/>
              <a:t>Хранение </a:t>
            </a:r>
            <a:r>
              <a:rPr lang="ru-RU" sz="2200" dirty="0"/>
              <a:t>готовых </a:t>
            </a:r>
            <a:r>
              <a:rPr lang="ru-RU" sz="2200" dirty="0" smtClean="0"/>
              <a:t>документов.</a:t>
            </a:r>
            <a:endParaRPr lang="ru-RU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smtClean="0"/>
              <a:t>Вывод </a:t>
            </a:r>
            <a:r>
              <a:rPr lang="ru-RU" sz="2200" dirty="0"/>
              <a:t>заполненных шаблонов в различных </a:t>
            </a:r>
            <a:r>
              <a:rPr lang="ru-RU" sz="2200" dirty="0" smtClean="0"/>
              <a:t>форматах</a:t>
            </a:r>
            <a:endParaRPr lang="ru-RU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smtClean="0"/>
              <a:t>Загрузка </a:t>
            </a:r>
            <a:r>
              <a:rPr lang="ru-RU" sz="2200" dirty="0"/>
              <a:t>пользовательских шаблонов в базу </a:t>
            </a:r>
            <a:r>
              <a:rPr lang="ru-RU" sz="2200" dirty="0" smtClean="0"/>
              <a:t>данных</a:t>
            </a:r>
            <a:endParaRPr lang="ru-RU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smtClean="0"/>
              <a:t>Выбор </a:t>
            </a:r>
            <a:r>
              <a:rPr lang="ru-RU" sz="2200" dirty="0"/>
              <a:t>шаблона по </a:t>
            </a:r>
            <a:r>
              <a:rPr lang="ru-RU" sz="2200" dirty="0" smtClean="0"/>
              <a:t>категориям</a:t>
            </a:r>
            <a:endParaRPr lang="ru-RU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smtClean="0"/>
              <a:t>Пакетный </a:t>
            </a:r>
            <a:r>
              <a:rPr lang="ru-RU" sz="2200" dirty="0"/>
              <a:t>режим создания документов по </a:t>
            </a:r>
            <a:r>
              <a:rPr lang="ru-RU" sz="2200" dirty="0" smtClean="0"/>
              <a:t>шаблону</a:t>
            </a:r>
            <a:endParaRPr lang="ru-RU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err="1" smtClean="0"/>
              <a:t>Предпросмотр</a:t>
            </a:r>
            <a:r>
              <a:rPr lang="ru-RU" sz="2200" dirty="0" smtClean="0"/>
              <a:t> </a:t>
            </a:r>
            <a:r>
              <a:rPr lang="ru-RU" sz="2200" dirty="0"/>
              <a:t>документа при </a:t>
            </a:r>
            <a:r>
              <a:rPr lang="ru-RU" sz="2200" dirty="0" smtClean="0"/>
              <a:t>заполнении</a:t>
            </a:r>
            <a:endParaRPr lang="ru-RU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smtClean="0"/>
              <a:t>Преобразование формата</a:t>
            </a:r>
            <a:endParaRPr lang="ru-RU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smtClean="0"/>
              <a:t>Добавление/Удаление </a:t>
            </a:r>
            <a:r>
              <a:rPr lang="ru-RU" sz="2200" dirty="0"/>
              <a:t>пользовательских </a:t>
            </a:r>
            <a:r>
              <a:rPr lang="ru-RU" sz="2200" dirty="0" smtClean="0"/>
              <a:t>категорий</a:t>
            </a:r>
            <a:endParaRPr lang="ru-RU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smtClean="0"/>
              <a:t>Удаление шаблона</a:t>
            </a:r>
            <a:endParaRPr lang="ru-RU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smtClean="0"/>
              <a:t>Извлечение </a:t>
            </a:r>
            <a:r>
              <a:rPr lang="ru-RU" sz="2200" dirty="0"/>
              <a:t>полей из загружаемого в систему файла для формирования </a:t>
            </a:r>
            <a:r>
              <a:rPr lang="ru-RU" sz="2200" dirty="0" smtClean="0"/>
              <a:t>шаблона</a:t>
            </a:r>
            <a:endParaRPr lang="ru-RU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smtClean="0"/>
              <a:t>Поддержка </a:t>
            </a:r>
            <a:r>
              <a:rPr lang="ru-RU" sz="2200" dirty="0"/>
              <a:t>графического пользовательского интерфейса </a:t>
            </a:r>
            <a:endParaRPr lang="ru-RU" sz="1600" dirty="0"/>
          </a:p>
          <a:p>
            <a:endParaRPr lang="ru-RU" sz="1900" dirty="0"/>
          </a:p>
          <a:p>
            <a:pPr marL="114300" indent="0">
              <a:buNone/>
            </a:pPr>
            <a:r>
              <a:rPr lang="ru-RU" sz="2200" b="1" dirty="0"/>
              <a:t>Нереализованные функции</a:t>
            </a:r>
            <a:r>
              <a:rPr lang="en-US" sz="2200" b="1" dirty="0"/>
              <a:t>: </a:t>
            </a:r>
            <a:endParaRPr lang="ru-RU" sz="1900" b="1" dirty="0"/>
          </a:p>
          <a:p>
            <a:r>
              <a:rPr lang="ru-RU" sz="2200" dirty="0" smtClean="0"/>
              <a:t>Хранение </a:t>
            </a:r>
            <a:r>
              <a:rPr lang="ru-RU" sz="2200" dirty="0"/>
              <a:t>ранее введенных данных для дальнейшего использования в базе </a:t>
            </a:r>
            <a:r>
              <a:rPr lang="ru-RU" sz="2200" dirty="0" smtClean="0"/>
              <a:t>данных</a:t>
            </a:r>
            <a:endParaRPr lang="ru-RU" sz="1600" dirty="0"/>
          </a:p>
          <a:p>
            <a:r>
              <a:rPr lang="ru-RU" sz="2200" dirty="0" smtClean="0"/>
              <a:t>Создание шаблона </a:t>
            </a:r>
            <a:r>
              <a:rPr lang="ru-RU" sz="2200" dirty="0"/>
              <a:t>средствами </a:t>
            </a:r>
            <a:r>
              <a:rPr lang="ru-RU" sz="2200" dirty="0" smtClean="0"/>
              <a:t>системы</a:t>
            </a:r>
            <a:endParaRPr lang="ru-RU" sz="1600" dirty="0"/>
          </a:p>
          <a:p>
            <a:r>
              <a:rPr lang="ru-RU" sz="2200" dirty="0" smtClean="0"/>
              <a:t>Редактирование </a:t>
            </a:r>
            <a:r>
              <a:rPr lang="ru-RU" sz="2200" dirty="0"/>
              <a:t>шаблонов средствами системы</a:t>
            </a:r>
            <a:endParaRPr lang="ru-RU" sz="16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88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13" y="348401"/>
            <a:ext cx="8419488" cy="452454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 txBox="1">
            <a:spLocks noGrp="1"/>
          </p:cNvSpPr>
          <p:nvPr>
            <p:ph type="subTitle" idx="1"/>
          </p:nvPr>
        </p:nvSpPr>
        <p:spPr>
          <a:xfrm>
            <a:off x="311700" y="446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Анализ потребностей пользователя</a:t>
            </a:r>
            <a:endParaRPr sz="15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602700" y="0"/>
            <a:ext cx="8520600" cy="841800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Актуальность, универсальность проекта</a:t>
            </a:r>
            <a:endParaRPr lang="ru-RU" sz="2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78734" y="841800"/>
            <a:ext cx="7708739" cy="3384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dirty="0">
                <a:latin typeface="+mj-lt"/>
                <a:ea typeface="Times New Roman" panose="02020603050405020304" pitchFamily="18" charset="0"/>
              </a:rPr>
              <a:t>Исходя из представленного выше анализа была выявлена уникальность нашего проекта. Данная система отличается от аналогичных систем следующими особенностями:</a:t>
            </a: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Font typeface="Symbol" panose="05050102010706020507" pitchFamily="18" charset="2"/>
              <a:buChar char=""/>
            </a:pPr>
            <a:r>
              <a:rPr lang="ru-RU" dirty="0">
                <a:latin typeface="+mj-lt"/>
                <a:ea typeface="Times New Roman" panose="02020603050405020304" pitchFamily="18" charset="0"/>
              </a:rPr>
              <a:t>Встроенная коллекция шаблонов, освобождающая от необходимости подготавливать их самостоятельно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j-lt"/>
                <a:ea typeface="Times New Roman" panose="02020603050405020304" pitchFamily="18" charset="0"/>
              </a:rPr>
              <a:t>Поддержка большого количества форматов входных и выходных данных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j-lt"/>
                <a:ea typeface="Times New Roman" panose="02020603050405020304" pitchFamily="18" charset="0"/>
              </a:rPr>
              <a:t>Встроенный учёт шаблонов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j-lt"/>
                <a:ea typeface="Times New Roman" panose="02020603050405020304" pitchFamily="18" charset="0"/>
              </a:rPr>
              <a:t>Удобный интерфейс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j-lt"/>
                <a:ea typeface="Times New Roman" panose="02020603050405020304" pitchFamily="18" charset="0"/>
              </a:rPr>
              <a:t>Кроссплатформенность 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j-lt"/>
                <a:ea typeface="Times New Roman" panose="02020603050405020304" pitchFamily="18" charset="0"/>
              </a:rPr>
              <a:t>Поддержка полного цикла с создания шаблона до готового документа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j-lt"/>
                <a:ea typeface="Times New Roman" panose="02020603050405020304" pitchFamily="18" charset="0"/>
              </a:rPr>
              <a:t>Создание, хранение и редактирование шаблонов 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j-lt"/>
                <a:ea typeface="Times New Roman" panose="02020603050405020304" pitchFamily="18" charset="0"/>
              </a:rPr>
              <a:t>Бесплатная лицензия</a:t>
            </a:r>
          </a:p>
        </p:txBody>
      </p:sp>
    </p:spTree>
    <p:extLst>
      <p:ext uri="{BB962C8B-B14F-4D97-AF65-F5344CB8AC3E}">
        <p14:creationId xmlns:p14="http://schemas.microsoft.com/office/powerpoint/2010/main" val="252542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543375" y="285525"/>
            <a:ext cx="8520600" cy="47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</a:rPr>
              <a:t>Требования к программе</a:t>
            </a:r>
            <a:endParaRPr sz="1600" b="1" dirty="0">
              <a:solidFill>
                <a:schemeClr val="tx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1"/>
                </a:solidFill>
              </a:rPr>
              <a:t>Требования к составу выполняемых функций:</a:t>
            </a:r>
            <a:endParaRPr sz="1200" b="1" dirty="0">
              <a:solidFill>
                <a:schemeClr val="tx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Создание документа по шаблону.   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Создание шаблона средствами системы.    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Хранение шаблонов в базе данных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 smtClean="0">
                <a:solidFill>
                  <a:schemeClr val="dk1"/>
                </a:solidFill>
              </a:rPr>
              <a:t>Преобразование </a:t>
            </a:r>
            <a:r>
              <a:rPr lang="en" sz="1200" dirty="0">
                <a:solidFill>
                  <a:schemeClr val="dk1"/>
                </a:solidFill>
              </a:rPr>
              <a:t>формата.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Хранение ранее введенных данных для дальнейшего использования в базе данных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Хранение готовых документов.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Вывод заполненных шаблонов в различных форматах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Загрузка пользовательских шаблонов в базу данных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Предпросмотр документа при заполнении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Выбор шаблона по категориям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Добавление/Удаление пользовательских категорий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Удаление шаблона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Удаление ранее введенных данных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Пакетный режим создания документов по шаблону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Извлечение полей из загружаемого в систему файла для формирования шаблона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Поддержка графического пользовательского интерфейса</a:t>
            </a:r>
            <a:endParaRPr sz="1200" b="1" dirty="0"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31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311700" y="304075"/>
            <a:ext cx="8520600" cy="46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6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5404" b="1" dirty="0">
                <a:solidFill>
                  <a:schemeClr val="dk1"/>
                </a:solidFill>
                <a:highlight>
                  <a:srgbClr val="FFFFFF"/>
                </a:highlight>
              </a:rPr>
              <a:t>Требования к организации входных данных</a:t>
            </a:r>
            <a:endParaRPr sz="5404" b="1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5404" dirty="0">
                <a:solidFill>
                  <a:schemeClr val="dk1"/>
                </a:solidFill>
              </a:rPr>
              <a:t>Входными данными в системе могут быть файлы для шаблонов документов и данные необходимые для заполнения шаблона.</a:t>
            </a:r>
            <a:endParaRPr sz="540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4" dirty="0">
                <a:solidFill>
                  <a:schemeClr val="dk1"/>
                </a:solidFill>
              </a:rPr>
              <a:t>Под файлом будем понимать загружаемый пользователем </a:t>
            </a:r>
            <a:endParaRPr sz="540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4" dirty="0">
                <a:solidFill>
                  <a:schemeClr val="dk1"/>
                </a:solidFill>
              </a:rPr>
              <a:t>Требования к данным, вводимым при создании документа, определяются спецификой шаблона.</a:t>
            </a:r>
            <a:endParaRPr sz="540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4" dirty="0">
                <a:solidFill>
                  <a:schemeClr val="dk1"/>
                </a:solidFill>
              </a:rPr>
              <a:t>Файлы для шаблонов принимаются системой в следующих форматах: doc, docx, rtf, html, txt.</a:t>
            </a:r>
            <a:endParaRPr sz="540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4" dirty="0">
                <a:solidFill>
                  <a:schemeClr val="dk1"/>
                </a:solidFill>
              </a:rPr>
              <a:t>В загружаемом файле поля для ввода данных должны быть обозначены угловыми скобками.</a:t>
            </a:r>
            <a:endParaRPr sz="540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5404" b="1" dirty="0">
                <a:solidFill>
                  <a:schemeClr val="dk1"/>
                </a:solidFill>
              </a:rPr>
              <a:t>Требования к организации выходных данных</a:t>
            </a:r>
            <a:endParaRPr sz="5404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5404" dirty="0">
                <a:solidFill>
                  <a:schemeClr val="dk1"/>
                </a:solidFill>
              </a:rPr>
              <a:t>Поддерживаемые форматы выходных данных: doc, docx, odt, ooxml, rtf, pdf, html, txt, md.</a:t>
            </a:r>
            <a:endParaRPr sz="540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5404" dirty="0">
                <a:solidFill>
                  <a:schemeClr val="dk1"/>
                </a:solidFill>
              </a:rPr>
              <a:t>Готовые документы хранятся на устройстве пользователя в выбранной им директории. Директория выбирается пользователем в системе. По умолчанию для хранения документов используется системная папка (XDG_DOCUMENTS_DIR на Linux).</a:t>
            </a:r>
            <a:endParaRPr sz="540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4" b="1" dirty="0">
                <a:solidFill>
                  <a:schemeClr val="dk1"/>
                </a:solidFill>
              </a:rPr>
              <a:t>Требования к организации хранения данных</a:t>
            </a:r>
            <a:endParaRPr sz="5404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4" dirty="0">
                <a:solidFill>
                  <a:schemeClr val="dk1"/>
                </a:solidFill>
              </a:rPr>
              <a:t>В системе могут храниться шаблоны документов и ранее введенные пользовательские данные.</a:t>
            </a:r>
            <a:endParaRPr sz="540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4" dirty="0">
                <a:solidFill>
                  <a:schemeClr val="dk1"/>
                </a:solidFill>
              </a:rPr>
              <a:t>Шаблоны хранятся в базе данных в формате XML.</a:t>
            </a:r>
            <a:endParaRPr sz="540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4" dirty="0">
                <a:solidFill>
                  <a:schemeClr val="dk1"/>
                </a:solidFill>
              </a:rPr>
              <a:t>Пользовательские данные хранятся в сериализованной таблице в формате XML.</a:t>
            </a:r>
            <a:endParaRPr sz="540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endParaRPr sz="1600" b="1" dirty="0"/>
          </a:p>
        </p:txBody>
      </p:sp>
      <p:sp>
        <p:nvSpPr>
          <p:cNvPr id="82" name="Google Shape;82;p18"/>
          <p:cNvSpPr txBox="1"/>
          <p:nvPr/>
        </p:nvSpPr>
        <p:spPr>
          <a:xfrm>
            <a:off x="2726525" y="50050"/>
            <a:ext cx="379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Требования к программе</a:t>
            </a:r>
            <a:endParaRPr sz="17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8030</TotalTime>
  <Words>1962</Words>
  <Application>Microsoft Office PowerPoint</Application>
  <PresentationFormat>Экран (16:9)</PresentationFormat>
  <Paragraphs>417</Paragraphs>
  <Slides>50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7" baseType="lpstr">
      <vt:lpstr>Wingdings</vt:lpstr>
      <vt:lpstr>PT Sans</vt:lpstr>
      <vt:lpstr>Arial</vt:lpstr>
      <vt:lpstr>Times New Roman</vt:lpstr>
      <vt:lpstr>Symbol</vt:lpstr>
      <vt:lpstr>Roboto</vt:lpstr>
      <vt:lpstr>Simple Light</vt:lpstr>
      <vt:lpstr>Отчет по проекту</vt:lpstr>
      <vt:lpstr>Презентация PowerPoint</vt:lpstr>
      <vt:lpstr>Анализ существующих аналогов</vt:lpstr>
      <vt:lpstr>Презентация PowerPoint</vt:lpstr>
      <vt:lpstr>Презентация PowerPoint</vt:lpstr>
      <vt:lpstr>Презентация PowerPoint</vt:lpstr>
      <vt:lpstr>Актуальность, универсальность проекта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Спринт 1 </vt:lpstr>
      <vt:lpstr>Бэклог Спринт 1:</vt:lpstr>
      <vt:lpstr>Построение диаграммы прецедентов </vt:lpstr>
      <vt:lpstr>Первоначальный прототип интерфейса</vt:lpstr>
      <vt:lpstr>Примеры шаблонов документов:</vt:lpstr>
      <vt:lpstr>Анализ рисков проекта:</vt:lpstr>
      <vt:lpstr>Презентация PowerPoint</vt:lpstr>
      <vt:lpstr>Презентация PowerPoint</vt:lpstr>
      <vt:lpstr>Выполнение задач Спринт 1:</vt:lpstr>
      <vt:lpstr>Диаграмма Ганта</vt:lpstr>
      <vt:lpstr>Учет времени Спринт1:</vt:lpstr>
      <vt:lpstr>Ретроспектива Спринта 1</vt:lpstr>
      <vt:lpstr>Спринт 2 (09.06-15.06)</vt:lpstr>
      <vt:lpstr>Задачи Спринт 2:</vt:lpstr>
      <vt:lpstr>Графический интерфейс</vt:lpstr>
      <vt:lpstr>Проектирование БД</vt:lpstr>
      <vt:lpstr>Презентация PowerPoint</vt:lpstr>
      <vt:lpstr>Презентация PowerPoint</vt:lpstr>
      <vt:lpstr>Выполнение задач Спринт 2</vt:lpstr>
      <vt:lpstr>Спринт 2 Ретроспектива </vt:lpstr>
      <vt:lpstr>Спринт 3 (16.06-22.06)</vt:lpstr>
      <vt:lpstr>Бэклог спринт 3</vt:lpstr>
      <vt:lpstr>Текущий интерфейс:</vt:lpstr>
      <vt:lpstr>Тестирование:</vt:lpstr>
      <vt:lpstr>Презентация PowerPoint</vt:lpstr>
      <vt:lpstr>Подходы </vt:lpstr>
      <vt:lpstr>Презентация PowerPoint</vt:lpstr>
      <vt:lpstr>Выполнение задач Спринт 3:</vt:lpstr>
      <vt:lpstr>Спринт 4 (23.06-29.06)</vt:lpstr>
      <vt:lpstr>Бэклог спринта 4:</vt:lpstr>
      <vt:lpstr>Отображение полей заполнения данных</vt:lpstr>
      <vt:lpstr>Диалоговое окно</vt:lpstr>
      <vt:lpstr>Предпросмотр документа</vt:lpstr>
      <vt:lpstr>Темная тема</vt:lpstr>
      <vt:lpstr>Справка для пользователя</vt:lpstr>
      <vt:lpstr>Логотип системы «ОкиДоки»</vt:lpstr>
      <vt:lpstr>Выполнение задач</vt:lpstr>
      <vt:lpstr>Подведение итогов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по групповой работе</dc:title>
  <dc:creator>Даша</dc:creator>
  <cp:lastModifiedBy>подьзователь</cp:lastModifiedBy>
  <cp:revision>54</cp:revision>
  <dcterms:modified xsi:type="dcterms:W3CDTF">2023-06-28T20:53:56Z</dcterms:modified>
</cp:coreProperties>
</file>